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296" r:id="rId6"/>
    <p:sldId id="276" r:id="rId7"/>
    <p:sldId id="277" r:id="rId8"/>
    <p:sldId id="278" r:id="rId9"/>
    <p:sldId id="299" r:id="rId10"/>
    <p:sldId id="297" r:id="rId11"/>
    <p:sldId id="285" r:id="rId12"/>
    <p:sldId id="300" r:id="rId13"/>
    <p:sldId id="306" r:id="rId14"/>
    <p:sldId id="286" r:id="rId15"/>
    <p:sldId id="284" r:id="rId16"/>
    <p:sldId id="288" r:id="rId17"/>
    <p:sldId id="305" r:id="rId18"/>
    <p:sldId id="281" r:id="rId19"/>
    <p:sldId id="302" r:id="rId20"/>
    <p:sldId id="303" r:id="rId21"/>
    <p:sldId id="282" r:id="rId22"/>
    <p:sldId id="304" r:id="rId23"/>
    <p:sldId id="283" r:id="rId24"/>
    <p:sldId id="290" r:id="rId25"/>
    <p:sldId id="291" r:id="rId26"/>
    <p:sldId id="279" r:id="rId27"/>
    <p:sldId id="289" r:id="rId28"/>
    <p:sldId id="301" r:id="rId29"/>
    <p:sldId id="292" r:id="rId30"/>
    <p:sldId id="298" r:id="rId31"/>
    <p:sldId id="293" r:id="rId32"/>
    <p:sldId id="294" r:id="rId33"/>
    <p:sldId id="287" r:id="rId34"/>
    <p:sldId id="295" r:id="rId35"/>
    <p:sldId id="271" r:id="rId3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52" autoAdjust="0"/>
  </p:normalViewPr>
  <p:slideViewPr>
    <p:cSldViewPr snapToGrid="0" showGuides="1">
      <p:cViewPr varScale="1">
        <p:scale>
          <a:sx n="97" d="100"/>
          <a:sy n="97" d="100"/>
        </p:scale>
        <p:origin x="78" y="432"/>
      </p:cViewPr>
      <p:guideLst>
        <p:guide orient="horz" pos="912"/>
        <p:guide pos="3840"/>
        <p:guide orient="horz" pos="3984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Первоначальный план 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41036126.32</c:v>
                </c:pt>
                <c:pt idx="1">
                  <c:v>41036126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Утвержденный план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49599977.700000003</c:v>
                </c:pt>
                <c:pt idx="1">
                  <c:v>49325282.490000002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Лист1!$D$2:$D$3</c:f>
              <c:numCache>
                <c:formatCode>#,##0.00</c:formatCode>
                <c:ptCount val="2"/>
                <c:pt idx="0">
                  <c:v>48787028.350000001</c:v>
                </c:pt>
                <c:pt idx="1">
                  <c:v>48611949.490000002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96622224"/>
        <c:axId val="274265936"/>
      </c:barChart>
      <c:catAx>
        <c:axId val="19662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4265936"/>
        <c:crosses val="autoZero"/>
        <c:auto val="1"/>
        <c:lblAlgn val="ctr"/>
        <c:lblOffset val="100"/>
        <c:noMultiLvlLbl val="0"/>
      </c:catAx>
      <c:valAx>
        <c:axId val="27426593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9662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Расходы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, </a:t>
            </a:r>
          </a:p>
          <a:p>
            <a:pPr>
              <a:defRPr b="1">
                <a:solidFill>
                  <a:schemeClr val="tx1"/>
                </a:solidFill>
                <a:latin typeface="+mn-lt"/>
              </a:defRPr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18925,49 </a:t>
            </a:r>
            <a:r>
              <a:rPr lang="en-US" b="1" dirty="0" err="1" smtClean="0">
                <a:solidFill>
                  <a:schemeClr val="tx1"/>
                </a:solidFill>
                <a:latin typeface="+mn-lt"/>
              </a:rPr>
              <a:t>рублей</a:t>
            </a:r>
            <a:endParaRPr lang="ru-RU" b="1" dirty="0">
              <a:solidFill>
                <a:schemeClr val="tx1"/>
              </a:solidFill>
              <a:latin typeface="+mn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</c:f>
              <c:strCache>
                <c:ptCount val="1"/>
                <c:pt idx="0">
                  <c:v>Средства округа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18.899999999999999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культурно-массовых мероприятий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культурно-массовых мероприятий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364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73895760"/>
        <c:axId val="273896320"/>
      </c:barChart>
      <c:catAx>
        <c:axId val="27389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3896320"/>
        <c:crosses val="autoZero"/>
        <c:auto val="1"/>
        <c:lblAlgn val="ctr"/>
        <c:lblOffset val="100"/>
        <c:noMultiLvlLbl val="0"/>
      </c:catAx>
      <c:valAx>
        <c:axId val="2738963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7389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83535281608983E-3"/>
          <c:y val="3.9192406380086107E-2"/>
          <c:w val="0.95670101686858244"/>
          <c:h val="0.632908547872247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посетителей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22069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3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Число посетителей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24076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3899120"/>
        <c:axId val="273899680"/>
      </c:barChart>
      <c:catAx>
        <c:axId val="27389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3899680"/>
        <c:crosses val="autoZero"/>
        <c:auto val="1"/>
        <c:lblAlgn val="ctr"/>
        <c:lblOffset val="100"/>
        <c:noMultiLvlLbl val="0"/>
      </c:catAx>
      <c:valAx>
        <c:axId val="2738996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7389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Доход от уставной деятельности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Доход от уставной деятельности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375.5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2222976"/>
        <c:axId val="276811024"/>
      </c:barChart>
      <c:catAx>
        <c:axId val="27222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811024"/>
        <c:crosses val="autoZero"/>
        <c:auto val="1"/>
        <c:lblAlgn val="ctr"/>
        <c:lblOffset val="100"/>
        <c:noMultiLvlLbl val="0"/>
      </c:catAx>
      <c:valAx>
        <c:axId val="276811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722229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мероприятий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мероприятий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399072"/>
        <c:axId val="202399632"/>
      </c:barChart>
      <c:catAx>
        <c:axId val="20239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399632"/>
        <c:crosses val="autoZero"/>
        <c:auto val="1"/>
        <c:lblAlgn val="ctr"/>
        <c:lblOffset val="100"/>
        <c:noMultiLvlLbl val="0"/>
      </c:catAx>
      <c:valAx>
        <c:axId val="2023996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2399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Участники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Участники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402432"/>
        <c:axId val="202402992"/>
      </c:barChart>
      <c:catAx>
        <c:axId val="20240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402992"/>
        <c:crosses val="autoZero"/>
        <c:auto val="1"/>
        <c:lblAlgn val="ctr"/>
        <c:lblOffset val="100"/>
        <c:noMultiLvlLbl val="0"/>
      </c:catAx>
      <c:valAx>
        <c:axId val="2024029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240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Выездные мероприятия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Выездные мероприятия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799408"/>
        <c:axId val="202799968"/>
      </c:barChart>
      <c:catAx>
        <c:axId val="20279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799968"/>
        <c:crosses val="autoZero"/>
        <c:auto val="1"/>
        <c:lblAlgn val="ctr"/>
        <c:lblOffset val="100"/>
        <c:noMultiLvlLbl val="0"/>
      </c:catAx>
      <c:valAx>
        <c:axId val="2027999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0279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Доход от уставной деятельности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67.400000000000006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Доход от уставной деятельности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131.69999999999999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802768"/>
        <c:axId val="202803328"/>
      </c:barChart>
      <c:catAx>
        <c:axId val="20280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803328"/>
        <c:crosses val="autoZero"/>
        <c:auto val="1"/>
        <c:lblAlgn val="ctr"/>
        <c:lblOffset val="100"/>
        <c:noMultiLvlLbl val="0"/>
      </c:catAx>
      <c:valAx>
        <c:axId val="2028033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280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B82AF5-83DF-4124-A244-3CCFF11D358C}" type="doc">
      <dgm:prSet loTypeId="urn:microsoft.com/office/officeart/2005/8/layout/process4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1BD7DE9-7EC0-4684-BB97-8A293CD2343A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tx1"/>
              </a:solidFill>
            </a:rPr>
            <a:t>Привлекли более 2,3 млн. рублей на:</a:t>
          </a:r>
          <a:endParaRPr lang="ru-RU" b="1" i="0" dirty="0">
            <a:solidFill>
              <a:schemeClr val="tx1"/>
            </a:solidFill>
          </a:endParaRPr>
        </a:p>
      </dgm:t>
    </dgm:pt>
    <dgm:pt modelId="{7539DB73-1015-451A-96AF-E5EE28BFE4CB}" type="parTrans" cxnId="{0C5580FB-4E79-4788-9722-393629A9FEB5}">
      <dgm:prSet/>
      <dgm:spPr/>
      <dgm:t>
        <a:bodyPr/>
        <a:lstStyle/>
        <a:p>
          <a:endParaRPr lang="ru-RU" b="1"/>
        </a:p>
      </dgm:t>
    </dgm:pt>
    <dgm:pt modelId="{2627D894-2FE3-41B2-91D8-2362C0291781}" type="sibTrans" cxnId="{0C5580FB-4E79-4788-9722-393629A9FEB5}">
      <dgm:prSet/>
      <dgm:spPr/>
      <dgm:t>
        <a:bodyPr/>
        <a:lstStyle/>
        <a:p>
          <a:endParaRPr lang="ru-RU" b="1"/>
        </a:p>
      </dgm:t>
    </dgm:pt>
    <dgm:pt modelId="{763A653F-8D55-419D-9A6F-A5D2CBA07435}">
      <dgm:prSet/>
      <dgm:spPr/>
      <dgm:t>
        <a:bodyPr/>
        <a:lstStyle/>
        <a:p>
          <a:pPr rtl="0"/>
          <a:r>
            <a:rPr lang="ru-RU" b="1" smtClean="0"/>
            <a:t>Реализацию инициативных проектов</a:t>
          </a:r>
          <a:endParaRPr lang="ru-RU" b="1"/>
        </a:p>
      </dgm:t>
    </dgm:pt>
    <dgm:pt modelId="{80CFBBD5-BBDD-4C25-A272-F9E948B1E74F}" type="parTrans" cxnId="{9405CFCD-CAFE-4799-9643-321072230CAA}">
      <dgm:prSet/>
      <dgm:spPr/>
      <dgm:t>
        <a:bodyPr/>
        <a:lstStyle/>
        <a:p>
          <a:endParaRPr lang="ru-RU" b="1"/>
        </a:p>
      </dgm:t>
    </dgm:pt>
    <dgm:pt modelId="{FB77A84A-C7B2-4DC2-9276-2CEF738CB61C}" type="sibTrans" cxnId="{9405CFCD-CAFE-4799-9643-321072230CAA}">
      <dgm:prSet/>
      <dgm:spPr/>
      <dgm:t>
        <a:bodyPr/>
        <a:lstStyle/>
        <a:p>
          <a:endParaRPr lang="ru-RU" b="1"/>
        </a:p>
      </dgm:t>
    </dgm:pt>
    <dgm:pt modelId="{C3FEB35D-8C25-4EE5-8E72-697040761B9D}">
      <dgm:prSet/>
      <dgm:spPr/>
      <dgm:t>
        <a:bodyPr/>
        <a:lstStyle/>
        <a:p>
          <a:pPr rtl="0"/>
          <a:r>
            <a:rPr lang="ru-RU" b="1" smtClean="0"/>
            <a:t>Благоустройство сельских территорий</a:t>
          </a:r>
          <a:endParaRPr lang="ru-RU" b="1"/>
        </a:p>
      </dgm:t>
    </dgm:pt>
    <dgm:pt modelId="{AEF30263-0A13-47E2-A203-050D7D889A71}" type="parTrans" cxnId="{4284FEA3-B43A-44BF-A298-19F0CC823BD9}">
      <dgm:prSet/>
      <dgm:spPr/>
      <dgm:t>
        <a:bodyPr/>
        <a:lstStyle/>
        <a:p>
          <a:endParaRPr lang="ru-RU" b="1"/>
        </a:p>
      </dgm:t>
    </dgm:pt>
    <dgm:pt modelId="{DA44B2AB-E815-422A-977B-F7C166E8BEB8}" type="sibTrans" cxnId="{4284FEA3-B43A-44BF-A298-19F0CC823BD9}">
      <dgm:prSet/>
      <dgm:spPr/>
      <dgm:t>
        <a:bodyPr/>
        <a:lstStyle/>
        <a:p>
          <a:endParaRPr lang="ru-RU" b="1"/>
        </a:p>
      </dgm:t>
    </dgm:pt>
    <dgm:pt modelId="{08BD6205-0B87-49E4-8F11-3F90ECB3FCC5}">
      <dgm:prSet/>
      <dgm:spPr/>
      <dgm:t>
        <a:bodyPr/>
        <a:lstStyle/>
        <a:p>
          <a:pPr rtl="0"/>
          <a:r>
            <a:rPr lang="ru-RU" b="1" dirty="0" smtClean="0"/>
            <a:t>Приобретение светодиодных светильников</a:t>
          </a:r>
          <a:endParaRPr lang="ru-RU" b="1" dirty="0"/>
        </a:p>
      </dgm:t>
    </dgm:pt>
    <dgm:pt modelId="{0B38611B-3242-40AC-973A-A1C433C6554E}" type="parTrans" cxnId="{E60C116B-F4E7-40FD-BAB8-0A0BA912341A}">
      <dgm:prSet/>
      <dgm:spPr/>
      <dgm:t>
        <a:bodyPr/>
        <a:lstStyle/>
        <a:p>
          <a:endParaRPr lang="ru-RU" b="1"/>
        </a:p>
      </dgm:t>
    </dgm:pt>
    <dgm:pt modelId="{1D9ADE4E-A16A-45F0-BA12-E52F527C9AFB}" type="sibTrans" cxnId="{E60C116B-F4E7-40FD-BAB8-0A0BA912341A}">
      <dgm:prSet/>
      <dgm:spPr/>
      <dgm:t>
        <a:bodyPr/>
        <a:lstStyle/>
        <a:p>
          <a:endParaRPr lang="ru-RU" b="1"/>
        </a:p>
      </dgm:t>
    </dgm:pt>
    <dgm:pt modelId="{D7D84A74-7150-4791-B281-6E49F5F73F60}">
      <dgm:prSet/>
      <dgm:spPr/>
      <dgm:t>
        <a:bodyPr/>
        <a:lstStyle/>
        <a:p>
          <a:pPr rtl="0"/>
          <a:r>
            <a:rPr lang="ru-RU" b="1" i="0" dirty="0" smtClean="0"/>
            <a:t>Формирование комфортной городской среды</a:t>
          </a:r>
          <a:endParaRPr lang="ru-RU" b="1" i="0" dirty="0"/>
        </a:p>
      </dgm:t>
    </dgm:pt>
    <dgm:pt modelId="{2A1AA7AC-BF48-4A96-A4E3-66A8EAD360BA}" type="parTrans" cxnId="{965D2782-3F88-4313-8914-CC10A0F3A9BA}">
      <dgm:prSet/>
      <dgm:spPr/>
      <dgm:t>
        <a:bodyPr/>
        <a:lstStyle/>
        <a:p>
          <a:endParaRPr lang="ru-RU" b="1"/>
        </a:p>
      </dgm:t>
    </dgm:pt>
    <dgm:pt modelId="{0B469F29-7506-4B02-A500-B4362BBEE5DF}" type="sibTrans" cxnId="{965D2782-3F88-4313-8914-CC10A0F3A9BA}">
      <dgm:prSet/>
      <dgm:spPr/>
      <dgm:t>
        <a:bodyPr/>
        <a:lstStyle/>
        <a:p>
          <a:endParaRPr lang="ru-RU" b="1"/>
        </a:p>
      </dgm:t>
    </dgm:pt>
    <dgm:pt modelId="{D92266EB-FADA-40CD-8E8E-40F31A00F50D}" type="pres">
      <dgm:prSet presAssocID="{2FB82AF5-83DF-4124-A244-3CCFF11D35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7DD05F-F912-4957-899F-B9C8560BE6C0}" type="pres">
      <dgm:prSet presAssocID="{08BD6205-0B87-49E4-8F11-3F90ECB3FCC5}" presName="boxAndChildren" presStyleCnt="0"/>
      <dgm:spPr/>
    </dgm:pt>
    <dgm:pt modelId="{EDF3438E-4BF5-4257-A069-CD8CEA28E6C4}" type="pres">
      <dgm:prSet presAssocID="{08BD6205-0B87-49E4-8F11-3F90ECB3FCC5}" presName="parentTextBox" presStyleLbl="node1" presStyleIdx="0" presStyleCnt="5"/>
      <dgm:spPr/>
      <dgm:t>
        <a:bodyPr/>
        <a:lstStyle/>
        <a:p>
          <a:endParaRPr lang="ru-RU"/>
        </a:p>
      </dgm:t>
    </dgm:pt>
    <dgm:pt modelId="{85789B35-AA9F-47A1-A8FD-EF5AC62B63B0}" type="pres">
      <dgm:prSet presAssocID="{DA44B2AB-E815-422A-977B-F7C166E8BEB8}" presName="sp" presStyleCnt="0"/>
      <dgm:spPr/>
    </dgm:pt>
    <dgm:pt modelId="{17B9B07E-6332-47F8-BFEE-7ABAED97D448}" type="pres">
      <dgm:prSet presAssocID="{C3FEB35D-8C25-4EE5-8E72-697040761B9D}" presName="arrowAndChildren" presStyleCnt="0"/>
      <dgm:spPr/>
    </dgm:pt>
    <dgm:pt modelId="{8039B273-6311-42DA-B537-B338E9FC9D12}" type="pres">
      <dgm:prSet presAssocID="{C3FEB35D-8C25-4EE5-8E72-697040761B9D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58D40E15-DB81-4A55-9B78-EA0BB67421FF}" type="pres">
      <dgm:prSet presAssocID="{FB77A84A-C7B2-4DC2-9276-2CEF738CB61C}" presName="sp" presStyleCnt="0"/>
      <dgm:spPr/>
    </dgm:pt>
    <dgm:pt modelId="{9FBB3EAA-D978-4209-B7AC-C2306FE3372B}" type="pres">
      <dgm:prSet presAssocID="{763A653F-8D55-419D-9A6F-A5D2CBA07435}" presName="arrowAndChildren" presStyleCnt="0"/>
      <dgm:spPr/>
    </dgm:pt>
    <dgm:pt modelId="{E451B61F-53F9-4DDA-9358-1338E3E6E63A}" type="pres">
      <dgm:prSet presAssocID="{763A653F-8D55-419D-9A6F-A5D2CBA07435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09B83B3F-2498-4753-AB00-E9B248634501}" type="pres">
      <dgm:prSet presAssocID="{0B469F29-7506-4B02-A500-B4362BBEE5DF}" presName="sp" presStyleCnt="0"/>
      <dgm:spPr/>
    </dgm:pt>
    <dgm:pt modelId="{AC7D8319-FDDA-4676-B637-4322D8EDC184}" type="pres">
      <dgm:prSet presAssocID="{D7D84A74-7150-4791-B281-6E49F5F73F60}" presName="arrowAndChildren" presStyleCnt="0"/>
      <dgm:spPr/>
    </dgm:pt>
    <dgm:pt modelId="{6CA35CA8-3691-43A7-ACBD-A2D6DB1F48C8}" type="pres">
      <dgm:prSet presAssocID="{D7D84A74-7150-4791-B281-6E49F5F73F60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2C4C38AB-67E4-42A7-8B1C-8879AF96CB54}" type="pres">
      <dgm:prSet presAssocID="{2627D894-2FE3-41B2-91D8-2362C0291781}" presName="sp" presStyleCnt="0"/>
      <dgm:spPr/>
    </dgm:pt>
    <dgm:pt modelId="{603D1454-A17E-4FAF-9B73-A18B67461EE8}" type="pres">
      <dgm:prSet presAssocID="{B1BD7DE9-7EC0-4684-BB97-8A293CD2343A}" presName="arrowAndChildren" presStyleCnt="0"/>
      <dgm:spPr/>
    </dgm:pt>
    <dgm:pt modelId="{95D4CF28-A538-4D76-8DB7-DED19B0EF3CA}" type="pres">
      <dgm:prSet presAssocID="{B1BD7DE9-7EC0-4684-BB97-8A293CD2343A}" presName="parentTextArrow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0C5580FB-4E79-4788-9722-393629A9FEB5}" srcId="{2FB82AF5-83DF-4124-A244-3CCFF11D358C}" destId="{B1BD7DE9-7EC0-4684-BB97-8A293CD2343A}" srcOrd="0" destOrd="0" parTransId="{7539DB73-1015-451A-96AF-E5EE28BFE4CB}" sibTransId="{2627D894-2FE3-41B2-91D8-2362C0291781}"/>
    <dgm:cxn modelId="{30F4C0E2-8199-45E6-A9DE-99F792626A70}" type="presOf" srcId="{B1BD7DE9-7EC0-4684-BB97-8A293CD2343A}" destId="{95D4CF28-A538-4D76-8DB7-DED19B0EF3CA}" srcOrd="0" destOrd="0" presId="urn:microsoft.com/office/officeart/2005/8/layout/process4"/>
    <dgm:cxn modelId="{4284FEA3-B43A-44BF-A298-19F0CC823BD9}" srcId="{2FB82AF5-83DF-4124-A244-3CCFF11D358C}" destId="{C3FEB35D-8C25-4EE5-8E72-697040761B9D}" srcOrd="3" destOrd="0" parTransId="{AEF30263-0A13-47E2-A203-050D7D889A71}" sibTransId="{DA44B2AB-E815-422A-977B-F7C166E8BEB8}"/>
    <dgm:cxn modelId="{7FC01EF0-0267-4FCE-AAF0-DCC289F627CA}" type="presOf" srcId="{2FB82AF5-83DF-4124-A244-3CCFF11D358C}" destId="{D92266EB-FADA-40CD-8E8E-40F31A00F50D}" srcOrd="0" destOrd="0" presId="urn:microsoft.com/office/officeart/2005/8/layout/process4"/>
    <dgm:cxn modelId="{965D2782-3F88-4313-8914-CC10A0F3A9BA}" srcId="{2FB82AF5-83DF-4124-A244-3CCFF11D358C}" destId="{D7D84A74-7150-4791-B281-6E49F5F73F60}" srcOrd="1" destOrd="0" parTransId="{2A1AA7AC-BF48-4A96-A4E3-66A8EAD360BA}" sibTransId="{0B469F29-7506-4B02-A500-B4362BBEE5DF}"/>
    <dgm:cxn modelId="{6B5AD5A9-A19A-4004-86A4-6742B7152214}" type="presOf" srcId="{C3FEB35D-8C25-4EE5-8E72-697040761B9D}" destId="{8039B273-6311-42DA-B537-B338E9FC9D12}" srcOrd="0" destOrd="0" presId="urn:microsoft.com/office/officeart/2005/8/layout/process4"/>
    <dgm:cxn modelId="{4250C72A-D23F-4767-AB11-EA82F1C0D57B}" type="presOf" srcId="{763A653F-8D55-419D-9A6F-A5D2CBA07435}" destId="{E451B61F-53F9-4DDA-9358-1338E3E6E63A}" srcOrd="0" destOrd="0" presId="urn:microsoft.com/office/officeart/2005/8/layout/process4"/>
    <dgm:cxn modelId="{E60C116B-F4E7-40FD-BAB8-0A0BA912341A}" srcId="{2FB82AF5-83DF-4124-A244-3CCFF11D358C}" destId="{08BD6205-0B87-49E4-8F11-3F90ECB3FCC5}" srcOrd="4" destOrd="0" parTransId="{0B38611B-3242-40AC-973A-A1C433C6554E}" sibTransId="{1D9ADE4E-A16A-45F0-BA12-E52F527C9AFB}"/>
    <dgm:cxn modelId="{A6A8FDE9-80FF-4EF1-AF2C-2495F1C29A0E}" type="presOf" srcId="{D7D84A74-7150-4791-B281-6E49F5F73F60}" destId="{6CA35CA8-3691-43A7-ACBD-A2D6DB1F48C8}" srcOrd="0" destOrd="0" presId="urn:microsoft.com/office/officeart/2005/8/layout/process4"/>
    <dgm:cxn modelId="{9405CFCD-CAFE-4799-9643-321072230CAA}" srcId="{2FB82AF5-83DF-4124-A244-3CCFF11D358C}" destId="{763A653F-8D55-419D-9A6F-A5D2CBA07435}" srcOrd="2" destOrd="0" parTransId="{80CFBBD5-BBDD-4C25-A272-F9E948B1E74F}" sibTransId="{FB77A84A-C7B2-4DC2-9276-2CEF738CB61C}"/>
    <dgm:cxn modelId="{82925314-E6E2-408C-9012-97BF449DC76F}" type="presOf" srcId="{08BD6205-0B87-49E4-8F11-3F90ECB3FCC5}" destId="{EDF3438E-4BF5-4257-A069-CD8CEA28E6C4}" srcOrd="0" destOrd="0" presId="urn:microsoft.com/office/officeart/2005/8/layout/process4"/>
    <dgm:cxn modelId="{88E1CC6A-E418-43B9-8518-1888DBAC7C17}" type="presParOf" srcId="{D92266EB-FADA-40CD-8E8E-40F31A00F50D}" destId="{F07DD05F-F912-4957-899F-B9C8560BE6C0}" srcOrd="0" destOrd="0" presId="urn:microsoft.com/office/officeart/2005/8/layout/process4"/>
    <dgm:cxn modelId="{239D19DD-F3C0-480B-8FDF-57702EB87612}" type="presParOf" srcId="{F07DD05F-F912-4957-899F-B9C8560BE6C0}" destId="{EDF3438E-4BF5-4257-A069-CD8CEA28E6C4}" srcOrd="0" destOrd="0" presId="urn:microsoft.com/office/officeart/2005/8/layout/process4"/>
    <dgm:cxn modelId="{278A65C4-39F6-4226-AD74-D943EB456E53}" type="presParOf" srcId="{D92266EB-FADA-40CD-8E8E-40F31A00F50D}" destId="{85789B35-AA9F-47A1-A8FD-EF5AC62B63B0}" srcOrd="1" destOrd="0" presId="urn:microsoft.com/office/officeart/2005/8/layout/process4"/>
    <dgm:cxn modelId="{21EC39ED-CB27-4E49-9ED6-1077D8B78C8F}" type="presParOf" srcId="{D92266EB-FADA-40CD-8E8E-40F31A00F50D}" destId="{17B9B07E-6332-47F8-BFEE-7ABAED97D448}" srcOrd="2" destOrd="0" presId="urn:microsoft.com/office/officeart/2005/8/layout/process4"/>
    <dgm:cxn modelId="{76822D9D-98CC-471B-8AC8-9C475F3459A6}" type="presParOf" srcId="{17B9B07E-6332-47F8-BFEE-7ABAED97D448}" destId="{8039B273-6311-42DA-B537-B338E9FC9D12}" srcOrd="0" destOrd="0" presId="urn:microsoft.com/office/officeart/2005/8/layout/process4"/>
    <dgm:cxn modelId="{BC5CD671-792B-4028-BBE4-9C978D9106FE}" type="presParOf" srcId="{D92266EB-FADA-40CD-8E8E-40F31A00F50D}" destId="{58D40E15-DB81-4A55-9B78-EA0BB67421FF}" srcOrd="3" destOrd="0" presId="urn:microsoft.com/office/officeart/2005/8/layout/process4"/>
    <dgm:cxn modelId="{0BEC6686-D586-43CE-8763-2FC9CAAC2C58}" type="presParOf" srcId="{D92266EB-FADA-40CD-8E8E-40F31A00F50D}" destId="{9FBB3EAA-D978-4209-B7AC-C2306FE3372B}" srcOrd="4" destOrd="0" presId="urn:microsoft.com/office/officeart/2005/8/layout/process4"/>
    <dgm:cxn modelId="{7F422102-E537-46B2-B9AD-FF4C8830A332}" type="presParOf" srcId="{9FBB3EAA-D978-4209-B7AC-C2306FE3372B}" destId="{E451B61F-53F9-4DDA-9358-1338E3E6E63A}" srcOrd="0" destOrd="0" presId="urn:microsoft.com/office/officeart/2005/8/layout/process4"/>
    <dgm:cxn modelId="{35C6554F-CD2E-4B6A-9DBD-EA8C516A6C67}" type="presParOf" srcId="{D92266EB-FADA-40CD-8E8E-40F31A00F50D}" destId="{09B83B3F-2498-4753-AB00-E9B248634501}" srcOrd="5" destOrd="0" presId="urn:microsoft.com/office/officeart/2005/8/layout/process4"/>
    <dgm:cxn modelId="{46E07F59-8058-4AFA-9C0B-70BA6040C50E}" type="presParOf" srcId="{D92266EB-FADA-40CD-8E8E-40F31A00F50D}" destId="{AC7D8319-FDDA-4676-B637-4322D8EDC184}" srcOrd="6" destOrd="0" presId="urn:microsoft.com/office/officeart/2005/8/layout/process4"/>
    <dgm:cxn modelId="{20DBE261-364D-4CE5-97E2-07C1A6087C76}" type="presParOf" srcId="{AC7D8319-FDDA-4676-B637-4322D8EDC184}" destId="{6CA35CA8-3691-43A7-ACBD-A2D6DB1F48C8}" srcOrd="0" destOrd="0" presId="urn:microsoft.com/office/officeart/2005/8/layout/process4"/>
    <dgm:cxn modelId="{E9CD9308-DABA-47D0-8A2A-79CD5669304F}" type="presParOf" srcId="{D92266EB-FADA-40CD-8E8E-40F31A00F50D}" destId="{2C4C38AB-67E4-42A7-8B1C-8879AF96CB54}" srcOrd="7" destOrd="0" presId="urn:microsoft.com/office/officeart/2005/8/layout/process4"/>
    <dgm:cxn modelId="{ADFFBD88-5F4C-4618-A744-C7EDF402444F}" type="presParOf" srcId="{D92266EB-FADA-40CD-8E8E-40F31A00F50D}" destId="{603D1454-A17E-4FAF-9B73-A18B67461EE8}" srcOrd="8" destOrd="0" presId="urn:microsoft.com/office/officeart/2005/8/layout/process4"/>
    <dgm:cxn modelId="{DC09C164-FC58-4607-97C0-2A340EEA7BB9}" type="presParOf" srcId="{603D1454-A17E-4FAF-9B73-A18B67461EE8}" destId="{95D4CF28-A538-4D76-8DB7-DED19B0EF3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BE8082-843C-46B9-A13F-0E291564D73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D96EC20-1AC7-48A1-AA4A-E975D3BBBA72}">
      <dgm:prSet custT="1"/>
      <dgm:spPr/>
      <dgm:t>
        <a:bodyPr/>
        <a:lstStyle/>
        <a:p>
          <a:pPr rtl="0"/>
          <a:r>
            <a:rPr lang="ru-RU" sz="2000" b="1" dirty="0" smtClean="0"/>
            <a:t>Установлен </a:t>
          </a:r>
          <a:r>
            <a:rPr lang="ru-RU" sz="2000" b="1" dirty="0" smtClean="0">
              <a:solidFill>
                <a:srgbClr val="FF0000"/>
              </a:solidFill>
            </a:rPr>
            <a:t>один пожарный водоем</a:t>
          </a:r>
          <a:r>
            <a:rPr lang="ru-RU" sz="2000" b="1" dirty="0" smtClean="0"/>
            <a:t> по улице Лесная</a:t>
          </a:r>
          <a:endParaRPr lang="ru-RU" sz="2000" dirty="0"/>
        </a:p>
      </dgm:t>
    </dgm:pt>
    <dgm:pt modelId="{D30D818B-42E5-4828-8323-E3B47B47ECBF}" type="parTrans" cxnId="{10B2F483-896E-4F70-9D66-74458FAE59B5}">
      <dgm:prSet/>
      <dgm:spPr/>
      <dgm:t>
        <a:bodyPr/>
        <a:lstStyle/>
        <a:p>
          <a:endParaRPr lang="ru-RU"/>
        </a:p>
      </dgm:t>
    </dgm:pt>
    <dgm:pt modelId="{1DAD4585-D434-4BD4-A80A-12E55D0BB800}" type="sibTrans" cxnId="{10B2F483-896E-4F70-9D66-74458FAE59B5}">
      <dgm:prSet/>
      <dgm:spPr/>
      <dgm:t>
        <a:bodyPr/>
        <a:lstStyle/>
        <a:p>
          <a:endParaRPr lang="ru-RU"/>
        </a:p>
      </dgm:t>
    </dgm:pt>
    <dgm:pt modelId="{D0D2B228-260F-4992-B41F-60885B34A39A}">
      <dgm:prSet custT="1"/>
      <dgm:spPr/>
      <dgm:t>
        <a:bodyPr/>
        <a:lstStyle/>
        <a:p>
          <a:pPr rtl="0"/>
          <a:r>
            <a:rPr lang="ru-RU" sz="2000" b="1" dirty="0" smtClean="0"/>
            <a:t>Устройство противопожарной минерализованной полосы по </a:t>
          </a:r>
          <a:r>
            <a:rPr lang="ru-RU" sz="2000" b="1" dirty="0" smtClean="0">
              <a:solidFill>
                <a:srgbClr val="FF0000"/>
              </a:solidFill>
            </a:rPr>
            <a:t>улицам Северная и Зеленая</a:t>
          </a:r>
          <a:endParaRPr lang="ru-RU" sz="2000" b="1" dirty="0">
            <a:solidFill>
              <a:srgbClr val="FF0000"/>
            </a:solidFill>
          </a:endParaRPr>
        </a:p>
      </dgm:t>
    </dgm:pt>
    <dgm:pt modelId="{D2BC19D3-0C0A-44CD-8B8F-2B52742725DC}" type="parTrans" cxnId="{DBC6012E-B882-49D7-A4B8-36F96376104E}">
      <dgm:prSet/>
      <dgm:spPr/>
      <dgm:t>
        <a:bodyPr/>
        <a:lstStyle/>
        <a:p>
          <a:endParaRPr lang="ru-RU"/>
        </a:p>
      </dgm:t>
    </dgm:pt>
    <dgm:pt modelId="{880E90E9-6869-475B-A2E2-29A5DC378E36}" type="sibTrans" cxnId="{DBC6012E-B882-49D7-A4B8-36F96376104E}">
      <dgm:prSet/>
      <dgm:spPr/>
      <dgm:t>
        <a:bodyPr/>
        <a:lstStyle/>
        <a:p>
          <a:endParaRPr lang="ru-RU"/>
        </a:p>
      </dgm:t>
    </dgm:pt>
    <dgm:pt modelId="{B0E4B90C-5454-43F1-98E1-D62926D34A41}" type="pres">
      <dgm:prSet presAssocID="{74BE8082-843C-46B9-A13F-0E291564D7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DCE21C-8E4C-40FD-88AE-B395C816CEFC}" type="pres">
      <dgm:prSet presAssocID="{1D96EC20-1AC7-48A1-AA4A-E975D3BBBA72}" presName="parentText" presStyleLbl="node1" presStyleIdx="0" presStyleCnt="2" custLinFactY="-62639" custLinFactNeighborX="-112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75B9F8-7101-4E1B-9D8E-A4F1BC32A526}" type="pres">
      <dgm:prSet presAssocID="{1DAD4585-D434-4BD4-A80A-12E55D0BB800}" presName="spacer" presStyleCnt="0"/>
      <dgm:spPr/>
    </dgm:pt>
    <dgm:pt modelId="{D9D2EBF6-6CF8-44EA-807F-3DDA231085DE}" type="pres">
      <dgm:prSet presAssocID="{D0D2B228-260F-4992-B41F-60885B34A39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C6012E-B882-49D7-A4B8-36F96376104E}" srcId="{74BE8082-843C-46B9-A13F-0E291564D736}" destId="{D0D2B228-260F-4992-B41F-60885B34A39A}" srcOrd="1" destOrd="0" parTransId="{D2BC19D3-0C0A-44CD-8B8F-2B52742725DC}" sibTransId="{880E90E9-6869-475B-A2E2-29A5DC378E36}"/>
    <dgm:cxn modelId="{95E6389A-AAE8-448B-9F7F-58919944F7ED}" type="presOf" srcId="{74BE8082-843C-46B9-A13F-0E291564D736}" destId="{B0E4B90C-5454-43F1-98E1-D62926D34A41}" srcOrd="0" destOrd="0" presId="urn:microsoft.com/office/officeart/2005/8/layout/vList2"/>
    <dgm:cxn modelId="{CFD7E52B-56DC-4A13-906C-FA9A6F233D32}" type="presOf" srcId="{1D96EC20-1AC7-48A1-AA4A-E975D3BBBA72}" destId="{F9DCE21C-8E4C-40FD-88AE-B395C816CEFC}" srcOrd="0" destOrd="0" presId="urn:microsoft.com/office/officeart/2005/8/layout/vList2"/>
    <dgm:cxn modelId="{10B2F483-896E-4F70-9D66-74458FAE59B5}" srcId="{74BE8082-843C-46B9-A13F-0E291564D736}" destId="{1D96EC20-1AC7-48A1-AA4A-E975D3BBBA72}" srcOrd="0" destOrd="0" parTransId="{D30D818B-42E5-4828-8323-E3B47B47ECBF}" sibTransId="{1DAD4585-D434-4BD4-A80A-12E55D0BB800}"/>
    <dgm:cxn modelId="{0122FE8B-172F-40AB-BA61-B7A532C42B31}" type="presOf" srcId="{D0D2B228-260F-4992-B41F-60885B34A39A}" destId="{D9D2EBF6-6CF8-44EA-807F-3DDA231085DE}" srcOrd="0" destOrd="0" presId="urn:microsoft.com/office/officeart/2005/8/layout/vList2"/>
    <dgm:cxn modelId="{A3AAEB6F-CB53-4ECE-B277-5C1E0E44634B}" type="presParOf" srcId="{B0E4B90C-5454-43F1-98E1-D62926D34A41}" destId="{F9DCE21C-8E4C-40FD-88AE-B395C816CEFC}" srcOrd="0" destOrd="0" presId="urn:microsoft.com/office/officeart/2005/8/layout/vList2"/>
    <dgm:cxn modelId="{6A6B6A6B-35E0-4164-BFCC-3D84CBEB2ECF}" type="presParOf" srcId="{B0E4B90C-5454-43F1-98E1-D62926D34A41}" destId="{3775B9F8-7101-4E1B-9D8E-A4F1BC32A526}" srcOrd="1" destOrd="0" presId="urn:microsoft.com/office/officeart/2005/8/layout/vList2"/>
    <dgm:cxn modelId="{D0B684A2-2D52-4EB1-A276-EE4F9DED6CA7}" type="presParOf" srcId="{B0E4B90C-5454-43F1-98E1-D62926D34A41}" destId="{D9D2EBF6-6CF8-44EA-807F-3DDA231085D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041458-8594-48A5-A219-E568F25EFC8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A7B5065-32E8-4CF2-A9C1-69B9DC9625F1}">
      <dgm:prSet/>
      <dgm:spPr/>
      <dgm:t>
        <a:bodyPr/>
        <a:lstStyle/>
        <a:p>
          <a:pPr rtl="0"/>
          <a:r>
            <a:rPr lang="ru-RU" b="1" dirty="0" smtClean="0"/>
            <a:t>По земельным участкам, находящимся в селитебной части </a:t>
          </a:r>
          <a:r>
            <a:rPr lang="ru-RU" b="1" dirty="0" smtClean="0"/>
            <a:t>поселения:</a:t>
          </a:r>
          <a:endParaRPr lang="ru-RU" dirty="0"/>
        </a:p>
      </dgm:t>
    </dgm:pt>
    <dgm:pt modelId="{02F5B9D4-C827-456D-89B1-2BE46CE4F537}" type="parTrans" cxnId="{E51742E0-BFE9-4464-82F4-D20049D194FD}">
      <dgm:prSet/>
      <dgm:spPr/>
      <dgm:t>
        <a:bodyPr/>
        <a:lstStyle/>
        <a:p>
          <a:endParaRPr lang="ru-RU"/>
        </a:p>
      </dgm:t>
    </dgm:pt>
    <dgm:pt modelId="{5D2FA3C7-5B9D-4A7E-9379-2B7344B2A16F}" type="sibTrans" cxnId="{E51742E0-BFE9-4464-82F4-D20049D194FD}">
      <dgm:prSet/>
      <dgm:spPr/>
      <dgm:t>
        <a:bodyPr/>
        <a:lstStyle/>
        <a:p>
          <a:endParaRPr lang="ru-RU"/>
        </a:p>
      </dgm:t>
    </dgm:pt>
    <dgm:pt modelId="{B1C26113-A130-4662-ACB6-D71D441B368E}">
      <dgm:prSet/>
      <dgm:spPr/>
      <dgm:t>
        <a:bodyPr/>
        <a:lstStyle/>
        <a:p>
          <a:pPr rtl="0"/>
          <a:r>
            <a:rPr lang="ru-RU" b="1" dirty="0" smtClean="0"/>
            <a:t> 4 договора аренды земельных участка с физическими лицами под строительство индивидуального жилого дома;</a:t>
          </a:r>
          <a:endParaRPr lang="ru-RU" dirty="0"/>
        </a:p>
      </dgm:t>
    </dgm:pt>
    <dgm:pt modelId="{02B2F52B-5375-420B-BD15-6F97B6596646}" type="parTrans" cxnId="{DAFF2FB6-3EA0-4BF6-B9FE-7916860CF23A}">
      <dgm:prSet/>
      <dgm:spPr/>
      <dgm:t>
        <a:bodyPr/>
        <a:lstStyle/>
        <a:p>
          <a:endParaRPr lang="ru-RU"/>
        </a:p>
      </dgm:t>
    </dgm:pt>
    <dgm:pt modelId="{694D8B03-7F93-42B0-A211-77BB5B539ACD}" type="sibTrans" cxnId="{DAFF2FB6-3EA0-4BF6-B9FE-7916860CF23A}">
      <dgm:prSet/>
      <dgm:spPr/>
      <dgm:t>
        <a:bodyPr/>
        <a:lstStyle/>
        <a:p>
          <a:endParaRPr lang="ru-RU"/>
        </a:p>
      </dgm:t>
    </dgm:pt>
    <dgm:pt modelId="{1D663434-5DE0-4D52-9FC2-D62203B5A30F}">
      <dgm:prSet/>
      <dgm:spPr/>
      <dgm:t>
        <a:bodyPr/>
        <a:lstStyle/>
        <a:p>
          <a:pPr rtl="0"/>
          <a:r>
            <a:rPr lang="ru-RU" b="1" dirty="0" smtClean="0"/>
            <a:t>1 договор аренды земельного участка предоставлен под  личное подсобное хозяйство.</a:t>
          </a:r>
          <a:endParaRPr lang="ru-RU" dirty="0"/>
        </a:p>
      </dgm:t>
    </dgm:pt>
    <dgm:pt modelId="{43AA32EB-C7A0-4C26-B457-9DC35A765EF8}" type="parTrans" cxnId="{6606D6A0-83BA-4A87-9EB9-45D6F32CA364}">
      <dgm:prSet/>
      <dgm:spPr/>
      <dgm:t>
        <a:bodyPr/>
        <a:lstStyle/>
        <a:p>
          <a:endParaRPr lang="ru-RU"/>
        </a:p>
      </dgm:t>
    </dgm:pt>
    <dgm:pt modelId="{92DB1DF6-015E-4A1F-8E44-A1F00C0BAC9C}" type="sibTrans" cxnId="{6606D6A0-83BA-4A87-9EB9-45D6F32CA364}">
      <dgm:prSet/>
      <dgm:spPr/>
      <dgm:t>
        <a:bodyPr/>
        <a:lstStyle/>
        <a:p>
          <a:endParaRPr lang="ru-RU"/>
        </a:p>
      </dgm:t>
    </dgm:pt>
    <dgm:pt modelId="{0B541500-A574-4986-8C72-9E5A1E3984AE}">
      <dgm:prSet/>
      <dgm:spPr/>
      <dgm:t>
        <a:bodyPr/>
        <a:lstStyle/>
        <a:p>
          <a:pPr rtl="0"/>
          <a:r>
            <a:rPr lang="ru-RU" b="1" dirty="0" smtClean="0"/>
            <a:t>1 договора аренды  земельного участка предоставлен под индивидуальное жилищное строительство.</a:t>
          </a:r>
          <a:endParaRPr lang="ru-RU" dirty="0"/>
        </a:p>
      </dgm:t>
    </dgm:pt>
    <dgm:pt modelId="{79A9187F-E8E6-4323-BDB3-4397FBF78C0E}" type="parTrans" cxnId="{413A9D70-4643-4382-B269-93F6958E1363}">
      <dgm:prSet/>
      <dgm:spPr/>
      <dgm:t>
        <a:bodyPr/>
        <a:lstStyle/>
        <a:p>
          <a:endParaRPr lang="ru-RU"/>
        </a:p>
      </dgm:t>
    </dgm:pt>
    <dgm:pt modelId="{BC36B87A-ACC4-492B-A13E-7A0101DB599D}" type="sibTrans" cxnId="{413A9D70-4643-4382-B269-93F6958E1363}">
      <dgm:prSet/>
      <dgm:spPr/>
      <dgm:t>
        <a:bodyPr/>
        <a:lstStyle/>
        <a:p>
          <a:endParaRPr lang="ru-RU"/>
        </a:p>
      </dgm:t>
    </dgm:pt>
    <dgm:pt modelId="{44927E3B-7CDA-4033-9B0D-C5004716E6A3}">
      <dgm:prSet/>
      <dgm:spPr/>
      <dgm:t>
        <a:bodyPr/>
        <a:lstStyle/>
        <a:p>
          <a:pPr rtl="0"/>
          <a:r>
            <a:rPr lang="ru-RU" b="1" smtClean="0"/>
            <a:t>По территории поселения:</a:t>
          </a:r>
          <a:endParaRPr lang="ru-RU"/>
        </a:p>
      </dgm:t>
    </dgm:pt>
    <dgm:pt modelId="{C8305825-A997-4E86-83B4-6760B51D1D2F}" type="parTrans" cxnId="{ED01608D-7898-497F-AF21-9A9D2CFEEF2B}">
      <dgm:prSet/>
      <dgm:spPr/>
      <dgm:t>
        <a:bodyPr/>
        <a:lstStyle/>
        <a:p>
          <a:endParaRPr lang="ru-RU"/>
        </a:p>
      </dgm:t>
    </dgm:pt>
    <dgm:pt modelId="{3ED8432D-80BD-4724-B7A6-DF5B227C2E28}" type="sibTrans" cxnId="{ED01608D-7898-497F-AF21-9A9D2CFEEF2B}">
      <dgm:prSet/>
      <dgm:spPr/>
      <dgm:t>
        <a:bodyPr/>
        <a:lstStyle/>
        <a:p>
          <a:endParaRPr lang="ru-RU"/>
        </a:p>
      </dgm:t>
    </dgm:pt>
    <dgm:pt modelId="{128F902E-C2E6-4396-AE8C-A733411D273A}">
      <dgm:prSet/>
      <dgm:spPr/>
      <dgm:t>
        <a:bodyPr/>
        <a:lstStyle/>
        <a:p>
          <a:pPr rtl="0"/>
          <a:r>
            <a:rPr lang="ru-RU" b="1" dirty="0" smtClean="0"/>
            <a:t>7 земельных участка и объектов недвижимости  представлены в собственность согласно Федерального закона от 05.04.2021 года №79-ФЗ «О внесении изменений в отдельные законодательные акты Российской Федерации» («Гаражная амнистия»);</a:t>
          </a:r>
          <a:endParaRPr lang="ru-RU" dirty="0"/>
        </a:p>
      </dgm:t>
    </dgm:pt>
    <dgm:pt modelId="{6AB6EA08-2E5F-4569-8146-1B131308933E}" type="parTrans" cxnId="{67538B5F-15FD-4E20-B06D-A9DE2E1881AD}">
      <dgm:prSet/>
      <dgm:spPr/>
      <dgm:t>
        <a:bodyPr/>
        <a:lstStyle/>
        <a:p>
          <a:endParaRPr lang="ru-RU"/>
        </a:p>
      </dgm:t>
    </dgm:pt>
    <dgm:pt modelId="{422BCD07-4870-4009-8C3E-796F3F02FBE8}" type="sibTrans" cxnId="{67538B5F-15FD-4E20-B06D-A9DE2E1881AD}">
      <dgm:prSet/>
      <dgm:spPr/>
      <dgm:t>
        <a:bodyPr/>
        <a:lstStyle/>
        <a:p>
          <a:endParaRPr lang="ru-RU"/>
        </a:p>
      </dgm:t>
    </dgm:pt>
    <dgm:pt modelId="{A2A68C41-F580-44BB-8CD0-3BD2F55DAF64}">
      <dgm:prSet/>
      <dgm:spPr/>
      <dgm:t>
        <a:bodyPr/>
        <a:lstStyle/>
        <a:p>
          <a:pPr rtl="0"/>
          <a:r>
            <a:rPr lang="ru-RU" b="1" dirty="0" smtClean="0"/>
            <a:t> 1 земельный участок предоставлен под ведение огородничества;</a:t>
          </a:r>
          <a:endParaRPr lang="ru-RU" dirty="0"/>
        </a:p>
      </dgm:t>
    </dgm:pt>
    <dgm:pt modelId="{300E0DC8-372D-4F1E-B9E1-A817FC6637BD}" type="parTrans" cxnId="{9C9C0CFB-0169-4C43-AEEB-04C962BA4429}">
      <dgm:prSet/>
      <dgm:spPr/>
      <dgm:t>
        <a:bodyPr/>
        <a:lstStyle/>
        <a:p>
          <a:endParaRPr lang="ru-RU"/>
        </a:p>
      </dgm:t>
    </dgm:pt>
    <dgm:pt modelId="{21D969A4-C94A-456B-A376-1FE5D050CBBE}" type="sibTrans" cxnId="{9C9C0CFB-0169-4C43-AEEB-04C962BA4429}">
      <dgm:prSet/>
      <dgm:spPr/>
      <dgm:t>
        <a:bodyPr/>
        <a:lstStyle/>
        <a:p>
          <a:endParaRPr lang="ru-RU"/>
        </a:p>
      </dgm:t>
    </dgm:pt>
    <dgm:pt modelId="{CD45DB26-C53B-40C9-8474-58AE1051A5C4}">
      <dgm:prSet/>
      <dgm:spPr/>
      <dgm:t>
        <a:bodyPr/>
        <a:lstStyle/>
        <a:p>
          <a:pPr rtl="0"/>
          <a:r>
            <a:rPr lang="ru-RU" b="1" dirty="0" smtClean="0"/>
            <a:t>2 земельных участка предоставлены под размещение квартиры;</a:t>
          </a:r>
          <a:endParaRPr lang="ru-RU" dirty="0"/>
        </a:p>
      </dgm:t>
    </dgm:pt>
    <dgm:pt modelId="{B099A6EE-7BAA-451C-A787-BD38D3D0D169}" type="parTrans" cxnId="{B7B7A68E-B340-45D9-B27A-BCECAF58B5F6}">
      <dgm:prSet/>
      <dgm:spPr/>
      <dgm:t>
        <a:bodyPr/>
        <a:lstStyle/>
        <a:p>
          <a:endParaRPr lang="ru-RU"/>
        </a:p>
      </dgm:t>
    </dgm:pt>
    <dgm:pt modelId="{C137C94D-13A4-47E4-B6FB-87814538382E}" type="sibTrans" cxnId="{B7B7A68E-B340-45D9-B27A-BCECAF58B5F6}">
      <dgm:prSet/>
      <dgm:spPr/>
      <dgm:t>
        <a:bodyPr/>
        <a:lstStyle/>
        <a:p>
          <a:endParaRPr lang="ru-RU"/>
        </a:p>
      </dgm:t>
    </dgm:pt>
    <dgm:pt modelId="{583802B3-52CF-4D17-B2B6-8B009ED76C95}">
      <dgm:prSet/>
      <dgm:spPr/>
      <dgm:t>
        <a:bodyPr/>
        <a:lstStyle/>
        <a:p>
          <a:pPr rtl="0"/>
          <a:r>
            <a:rPr lang="ru-RU" b="1" dirty="0" smtClean="0"/>
            <a:t> 1 земельный участок предоставлен под строительство индивидуального гаража.</a:t>
          </a:r>
          <a:endParaRPr lang="ru-RU" dirty="0"/>
        </a:p>
      </dgm:t>
    </dgm:pt>
    <dgm:pt modelId="{929917F3-E379-46E5-A8DE-7B577BC87177}" type="parTrans" cxnId="{21EBACCD-13A4-4DC7-A999-8136D1FB960C}">
      <dgm:prSet/>
      <dgm:spPr/>
      <dgm:t>
        <a:bodyPr/>
        <a:lstStyle/>
        <a:p>
          <a:endParaRPr lang="ru-RU"/>
        </a:p>
      </dgm:t>
    </dgm:pt>
    <dgm:pt modelId="{A6198FA8-8DA8-4806-B58E-C58B8345562A}" type="sibTrans" cxnId="{21EBACCD-13A4-4DC7-A999-8136D1FB960C}">
      <dgm:prSet/>
      <dgm:spPr/>
      <dgm:t>
        <a:bodyPr/>
        <a:lstStyle/>
        <a:p>
          <a:endParaRPr lang="ru-RU"/>
        </a:p>
      </dgm:t>
    </dgm:pt>
    <dgm:pt modelId="{1630D01D-6909-4EA5-82C1-5D9AFE699EF3}" type="pres">
      <dgm:prSet presAssocID="{5C041458-8594-48A5-A219-E568F25EFC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3D6B8E-55F9-4BF5-A354-927C0723397A}" type="pres">
      <dgm:prSet presAssocID="{1A7B5065-32E8-4CF2-A9C1-69B9DC9625F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11F05-D2A7-4E54-84F5-0BA148360E43}" type="pres">
      <dgm:prSet presAssocID="{1A7B5065-32E8-4CF2-A9C1-69B9DC9625F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C464F-02F7-4B62-9CFC-45D446355B54}" type="pres">
      <dgm:prSet presAssocID="{44927E3B-7CDA-4033-9B0D-C5004716E6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6575B-1E3D-492D-8298-2728939659C9}" type="pres">
      <dgm:prSet presAssocID="{44927E3B-7CDA-4033-9B0D-C5004716E6A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BD69E3-6AEE-4913-AE07-09B9391481D3}" type="presOf" srcId="{B1C26113-A130-4662-ACB6-D71D441B368E}" destId="{88611F05-D2A7-4E54-84F5-0BA148360E43}" srcOrd="0" destOrd="0" presId="urn:microsoft.com/office/officeart/2005/8/layout/vList2"/>
    <dgm:cxn modelId="{4275E303-8AC1-4512-B3A0-9E8380A7DD88}" type="presOf" srcId="{5C041458-8594-48A5-A219-E568F25EFC81}" destId="{1630D01D-6909-4EA5-82C1-5D9AFE699EF3}" srcOrd="0" destOrd="0" presId="urn:microsoft.com/office/officeart/2005/8/layout/vList2"/>
    <dgm:cxn modelId="{22E5ED5E-D914-4963-A449-089930DA78D0}" type="presOf" srcId="{CD45DB26-C53B-40C9-8474-58AE1051A5C4}" destId="{9196575B-1E3D-492D-8298-2728939659C9}" srcOrd="0" destOrd="2" presId="urn:microsoft.com/office/officeart/2005/8/layout/vList2"/>
    <dgm:cxn modelId="{F3C56E5D-81A9-4843-99B0-6EF6515C5345}" type="presOf" srcId="{0B541500-A574-4986-8C72-9E5A1E3984AE}" destId="{88611F05-D2A7-4E54-84F5-0BA148360E43}" srcOrd="0" destOrd="2" presId="urn:microsoft.com/office/officeart/2005/8/layout/vList2"/>
    <dgm:cxn modelId="{BB161DB9-9E80-48E7-8B75-03D51F10ECE1}" type="presOf" srcId="{128F902E-C2E6-4396-AE8C-A733411D273A}" destId="{9196575B-1E3D-492D-8298-2728939659C9}" srcOrd="0" destOrd="0" presId="urn:microsoft.com/office/officeart/2005/8/layout/vList2"/>
    <dgm:cxn modelId="{DAFF2FB6-3EA0-4BF6-B9FE-7916860CF23A}" srcId="{1A7B5065-32E8-4CF2-A9C1-69B9DC9625F1}" destId="{B1C26113-A130-4662-ACB6-D71D441B368E}" srcOrd="0" destOrd="0" parTransId="{02B2F52B-5375-420B-BD15-6F97B6596646}" sibTransId="{694D8B03-7F93-42B0-A211-77BB5B539ACD}"/>
    <dgm:cxn modelId="{294E1FDB-2EF9-4ABA-A658-7E033D7FCA4C}" type="presOf" srcId="{1D663434-5DE0-4D52-9FC2-D62203B5A30F}" destId="{88611F05-D2A7-4E54-84F5-0BA148360E43}" srcOrd="0" destOrd="1" presId="urn:microsoft.com/office/officeart/2005/8/layout/vList2"/>
    <dgm:cxn modelId="{67538B5F-15FD-4E20-B06D-A9DE2E1881AD}" srcId="{44927E3B-7CDA-4033-9B0D-C5004716E6A3}" destId="{128F902E-C2E6-4396-AE8C-A733411D273A}" srcOrd="0" destOrd="0" parTransId="{6AB6EA08-2E5F-4569-8146-1B131308933E}" sibTransId="{422BCD07-4870-4009-8C3E-796F3F02FBE8}"/>
    <dgm:cxn modelId="{6606D6A0-83BA-4A87-9EB9-45D6F32CA364}" srcId="{1A7B5065-32E8-4CF2-A9C1-69B9DC9625F1}" destId="{1D663434-5DE0-4D52-9FC2-D62203B5A30F}" srcOrd="1" destOrd="0" parTransId="{43AA32EB-C7A0-4C26-B457-9DC35A765EF8}" sibTransId="{92DB1DF6-015E-4A1F-8E44-A1F00C0BAC9C}"/>
    <dgm:cxn modelId="{21EBACCD-13A4-4DC7-A999-8136D1FB960C}" srcId="{44927E3B-7CDA-4033-9B0D-C5004716E6A3}" destId="{583802B3-52CF-4D17-B2B6-8B009ED76C95}" srcOrd="3" destOrd="0" parTransId="{929917F3-E379-46E5-A8DE-7B577BC87177}" sibTransId="{A6198FA8-8DA8-4806-B58E-C58B8345562A}"/>
    <dgm:cxn modelId="{B7B7A68E-B340-45D9-B27A-BCECAF58B5F6}" srcId="{44927E3B-7CDA-4033-9B0D-C5004716E6A3}" destId="{CD45DB26-C53B-40C9-8474-58AE1051A5C4}" srcOrd="2" destOrd="0" parTransId="{B099A6EE-7BAA-451C-A787-BD38D3D0D169}" sibTransId="{C137C94D-13A4-47E4-B6FB-87814538382E}"/>
    <dgm:cxn modelId="{413A9D70-4643-4382-B269-93F6958E1363}" srcId="{1A7B5065-32E8-4CF2-A9C1-69B9DC9625F1}" destId="{0B541500-A574-4986-8C72-9E5A1E3984AE}" srcOrd="2" destOrd="0" parTransId="{79A9187F-E8E6-4323-BDB3-4397FBF78C0E}" sibTransId="{BC36B87A-ACC4-492B-A13E-7A0101DB599D}"/>
    <dgm:cxn modelId="{E51742E0-BFE9-4464-82F4-D20049D194FD}" srcId="{5C041458-8594-48A5-A219-E568F25EFC81}" destId="{1A7B5065-32E8-4CF2-A9C1-69B9DC9625F1}" srcOrd="0" destOrd="0" parTransId="{02F5B9D4-C827-456D-89B1-2BE46CE4F537}" sibTransId="{5D2FA3C7-5B9D-4A7E-9379-2B7344B2A16F}"/>
    <dgm:cxn modelId="{9C9C0CFB-0169-4C43-AEEB-04C962BA4429}" srcId="{44927E3B-7CDA-4033-9B0D-C5004716E6A3}" destId="{A2A68C41-F580-44BB-8CD0-3BD2F55DAF64}" srcOrd="1" destOrd="0" parTransId="{300E0DC8-372D-4F1E-B9E1-A817FC6637BD}" sibTransId="{21D969A4-C94A-456B-A376-1FE5D050CBBE}"/>
    <dgm:cxn modelId="{ED01608D-7898-497F-AF21-9A9D2CFEEF2B}" srcId="{5C041458-8594-48A5-A219-E568F25EFC81}" destId="{44927E3B-7CDA-4033-9B0D-C5004716E6A3}" srcOrd="1" destOrd="0" parTransId="{C8305825-A997-4E86-83B4-6760B51D1D2F}" sibTransId="{3ED8432D-80BD-4724-B7A6-DF5B227C2E28}"/>
    <dgm:cxn modelId="{9DDD324D-4CCE-4502-A0FD-3A30080C89C5}" type="presOf" srcId="{A2A68C41-F580-44BB-8CD0-3BD2F55DAF64}" destId="{9196575B-1E3D-492D-8298-2728939659C9}" srcOrd="0" destOrd="1" presId="urn:microsoft.com/office/officeart/2005/8/layout/vList2"/>
    <dgm:cxn modelId="{96E3A461-6DB9-48DE-A327-F81342674CBC}" type="presOf" srcId="{44927E3B-7CDA-4033-9B0D-C5004716E6A3}" destId="{4A1C464F-02F7-4B62-9CFC-45D446355B54}" srcOrd="0" destOrd="0" presId="urn:microsoft.com/office/officeart/2005/8/layout/vList2"/>
    <dgm:cxn modelId="{8D5EFF60-645A-4A33-833A-125282F87D5F}" type="presOf" srcId="{1A7B5065-32E8-4CF2-A9C1-69B9DC9625F1}" destId="{5C3D6B8E-55F9-4BF5-A354-927C0723397A}" srcOrd="0" destOrd="0" presId="urn:microsoft.com/office/officeart/2005/8/layout/vList2"/>
    <dgm:cxn modelId="{382E0B9B-33A9-4A66-98C3-E102270E06B8}" type="presOf" srcId="{583802B3-52CF-4D17-B2B6-8B009ED76C95}" destId="{9196575B-1E3D-492D-8298-2728939659C9}" srcOrd="0" destOrd="3" presId="urn:microsoft.com/office/officeart/2005/8/layout/vList2"/>
    <dgm:cxn modelId="{833ED990-2A37-440F-95D8-3AA00923ABCE}" type="presParOf" srcId="{1630D01D-6909-4EA5-82C1-5D9AFE699EF3}" destId="{5C3D6B8E-55F9-4BF5-A354-927C0723397A}" srcOrd="0" destOrd="0" presId="urn:microsoft.com/office/officeart/2005/8/layout/vList2"/>
    <dgm:cxn modelId="{87CC241A-A9B4-4A75-AA34-F3A97915E055}" type="presParOf" srcId="{1630D01D-6909-4EA5-82C1-5D9AFE699EF3}" destId="{88611F05-D2A7-4E54-84F5-0BA148360E43}" srcOrd="1" destOrd="0" presId="urn:microsoft.com/office/officeart/2005/8/layout/vList2"/>
    <dgm:cxn modelId="{BC416D04-501F-4E1B-9E0E-156F77BB857A}" type="presParOf" srcId="{1630D01D-6909-4EA5-82C1-5D9AFE699EF3}" destId="{4A1C464F-02F7-4B62-9CFC-45D446355B54}" srcOrd="2" destOrd="0" presId="urn:microsoft.com/office/officeart/2005/8/layout/vList2"/>
    <dgm:cxn modelId="{52AC3A08-B02F-4A92-8A06-9233E5AE91E8}" type="presParOf" srcId="{1630D01D-6909-4EA5-82C1-5D9AFE699EF3}" destId="{9196575B-1E3D-492D-8298-2728939659C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BE8082-843C-46B9-A13F-0E291564D73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D96EC20-1AC7-48A1-AA4A-E975D3BBBA72}">
      <dgm:prSet custT="1"/>
      <dgm:spPr/>
      <dgm:t>
        <a:bodyPr/>
        <a:lstStyle/>
        <a:p>
          <a:pPr rtl="0"/>
          <a:r>
            <a:rPr lang="ru-RU" sz="2400" b="1" i="1" dirty="0" smtClean="0"/>
            <a:t>Письменные обращения:</a:t>
          </a:r>
          <a:endParaRPr lang="ru-RU" sz="2400" dirty="0"/>
        </a:p>
      </dgm:t>
    </dgm:pt>
    <dgm:pt modelId="{D30D818B-42E5-4828-8323-E3B47B47ECBF}" type="parTrans" cxnId="{10B2F483-896E-4F70-9D66-74458FAE59B5}">
      <dgm:prSet/>
      <dgm:spPr/>
      <dgm:t>
        <a:bodyPr/>
        <a:lstStyle/>
        <a:p>
          <a:endParaRPr lang="ru-RU"/>
        </a:p>
      </dgm:t>
    </dgm:pt>
    <dgm:pt modelId="{1DAD4585-D434-4BD4-A80A-12E55D0BB800}" type="sibTrans" cxnId="{10B2F483-896E-4F70-9D66-74458FAE59B5}">
      <dgm:prSet/>
      <dgm:spPr/>
      <dgm:t>
        <a:bodyPr/>
        <a:lstStyle/>
        <a:p>
          <a:endParaRPr lang="ru-RU"/>
        </a:p>
      </dgm:t>
    </dgm:pt>
    <dgm:pt modelId="{D0D2B228-260F-4992-B41F-60885B34A39A}">
      <dgm:prSet custT="1"/>
      <dgm:spPr/>
      <dgm:t>
        <a:bodyPr/>
        <a:lstStyle/>
        <a:p>
          <a:pPr rtl="0"/>
          <a:r>
            <a:rPr lang="ru-RU" sz="2400" b="1" i="1" dirty="0" smtClean="0"/>
            <a:t>Устные обращения:</a:t>
          </a:r>
          <a:endParaRPr lang="ru-RU" sz="2400" b="1" dirty="0">
            <a:solidFill>
              <a:srgbClr val="FF0000"/>
            </a:solidFill>
          </a:endParaRPr>
        </a:p>
      </dgm:t>
    </dgm:pt>
    <dgm:pt modelId="{D2BC19D3-0C0A-44CD-8B8F-2B52742725DC}" type="parTrans" cxnId="{DBC6012E-B882-49D7-A4B8-36F96376104E}">
      <dgm:prSet/>
      <dgm:spPr/>
      <dgm:t>
        <a:bodyPr/>
        <a:lstStyle/>
        <a:p>
          <a:endParaRPr lang="ru-RU"/>
        </a:p>
      </dgm:t>
    </dgm:pt>
    <dgm:pt modelId="{880E90E9-6869-475B-A2E2-29A5DC378E36}" type="sibTrans" cxnId="{DBC6012E-B882-49D7-A4B8-36F96376104E}">
      <dgm:prSet/>
      <dgm:spPr/>
      <dgm:t>
        <a:bodyPr/>
        <a:lstStyle/>
        <a:p>
          <a:endParaRPr lang="ru-RU"/>
        </a:p>
      </dgm:t>
    </dgm:pt>
    <dgm:pt modelId="{B8C9EEAD-B0A0-4943-96EC-4AAAD892E2F6}">
      <dgm:prSet custT="1"/>
      <dgm:spPr/>
      <dgm:t>
        <a:bodyPr/>
        <a:lstStyle/>
        <a:p>
          <a:pPr rtl="0"/>
          <a:r>
            <a:rPr lang="ru-RU" sz="2400" b="1" dirty="0" smtClean="0"/>
            <a:t>Жилищные – 15</a:t>
          </a:r>
          <a:endParaRPr lang="ru-RU" sz="2400" b="1" dirty="0"/>
        </a:p>
      </dgm:t>
    </dgm:pt>
    <dgm:pt modelId="{5CA1FB6D-17A2-4EE2-A206-605D14AE8C6A}" type="parTrans" cxnId="{B01164B6-2F15-4408-9143-9538129E8770}">
      <dgm:prSet/>
      <dgm:spPr/>
      <dgm:t>
        <a:bodyPr/>
        <a:lstStyle/>
        <a:p>
          <a:endParaRPr lang="ru-RU"/>
        </a:p>
      </dgm:t>
    </dgm:pt>
    <dgm:pt modelId="{839221D0-4472-4903-B3B4-A32712FE1B88}" type="sibTrans" cxnId="{B01164B6-2F15-4408-9143-9538129E8770}">
      <dgm:prSet/>
      <dgm:spPr/>
      <dgm:t>
        <a:bodyPr/>
        <a:lstStyle/>
        <a:p>
          <a:endParaRPr lang="ru-RU"/>
        </a:p>
      </dgm:t>
    </dgm:pt>
    <dgm:pt modelId="{4C42601B-7DCB-4574-A259-D66FA5F4717C}">
      <dgm:prSet custT="1"/>
      <dgm:spPr/>
      <dgm:t>
        <a:bodyPr/>
        <a:lstStyle/>
        <a:p>
          <a:pPr rtl="0"/>
          <a:r>
            <a:rPr lang="ru-RU" sz="2400" b="1" dirty="0" smtClean="0"/>
            <a:t>Благоустройство – 5</a:t>
          </a:r>
          <a:endParaRPr lang="ru-RU" sz="2400" b="1" dirty="0"/>
        </a:p>
      </dgm:t>
    </dgm:pt>
    <dgm:pt modelId="{35388C00-77CA-490B-BF9D-1DE25F29DE0E}" type="parTrans" cxnId="{6F0B5FD2-8053-4C41-AB89-6D169DEEF71D}">
      <dgm:prSet/>
      <dgm:spPr/>
      <dgm:t>
        <a:bodyPr/>
        <a:lstStyle/>
        <a:p>
          <a:endParaRPr lang="ru-RU"/>
        </a:p>
      </dgm:t>
    </dgm:pt>
    <dgm:pt modelId="{6A8E4E49-330D-450E-B0AA-6173ED882E68}" type="sibTrans" cxnId="{6F0B5FD2-8053-4C41-AB89-6D169DEEF71D}">
      <dgm:prSet/>
      <dgm:spPr/>
      <dgm:t>
        <a:bodyPr/>
        <a:lstStyle/>
        <a:p>
          <a:endParaRPr lang="ru-RU"/>
        </a:p>
      </dgm:t>
    </dgm:pt>
    <dgm:pt modelId="{2814E908-8140-4BBD-9E95-65629E19A809}">
      <dgm:prSet custT="1"/>
      <dgm:spPr/>
      <dgm:t>
        <a:bodyPr/>
        <a:lstStyle/>
        <a:p>
          <a:pPr rtl="0"/>
          <a:r>
            <a:rPr lang="ru-RU" sz="2400" b="1" dirty="0" smtClean="0"/>
            <a:t>Социальные – 4</a:t>
          </a:r>
          <a:endParaRPr lang="ru-RU" sz="2400" b="1" dirty="0"/>
        </a:p>
      </dgm:t>
    </dgm:pt>
    <dgm:pt modelId="{F51B38D9-5BD5-47EF-A07D-073D8252C10F}" type="parTrans" cxnId="{195C282A-BF6F-4D36-8163-B58C306204BE}">
      <dgm:prSet/>
      <dgm:spPr/>
      <dgm:t>
        <a:bodyPr/>
        <a:lstStyle/>
        <a:p>
          <a:endParaRPr lang="ru-RU"/>
        </a:p>
      </dgm:t>
    </dgm:pt>
    <dgm:pt modelId="{79789176-7A6C-42D3-BF3A-54500F983C87}" type="sibTrans" cxnId="{195C282A-BF6F-4D36-8163-B58C306204BE}">
      <dgm:prSet/>
      <dgm:spPr/>
      <dgm:t>
        <a:bodyPr/>
        <a:lstStyle/>
        <a:p>
          <a:endParaRPr lang="ru-RU"/>
        </a:p>
      </dgm:t>
    </dgm:pt>
    <dgm:pt modelId="{B067A4C1-4161-4767-9F52-AD536C5D4B94}">
      <dgm:prSet custT="1"/>
      <dgm:spPr/>
      <dgm:t>
        <a:bodyPr/>
        <a:lstStyle/>
        <a:p>
          <a:pPr rtl="0"/>
          <a:r>
            <a:rPr lang="ru-RU" sz="2400" b="1" dirty="0" smtClean="0"/>
            <a:t>Иные - 3</a:t>
          </a:r>
          <a:endParaRPr lang="ru-RU" sz="2400" b="1" dirty="0"/>
        </a:p>
      </dgm:t>
    </dgm:pt>
    <dgm:pt modelId="{9D02102D-89AE-404A-A94B-2E8D3964ADC6}" type="parTrans" cxnId="{08733C86-2278-417A-8CC8-CC1F9E1781D1}">
      <dgm:prSet/>
      <dgm:spPr/>
      <dgm:t>
        <a:bodyPr/>
        <a:lstStyle/>
        <a:p>
          <a:endParaRPr lang="ru-RU"/>
        </a:p>
      </dgm:t>
    </dgm:pt>
    <dgm:pt modelId="{8C7BA331-F427-4F93-87EB-A548B10523A2}" type="sibTrans" cxnId="{08733C86-2278-417A-8CC8-CC1F9E1781D1}">
      <dgm:prSet/>
      <dgm:spPr/>
      <dgm:t>
        <a:bodyPr/>
        <a:lstStyle/>
        <a:p>
          <a:endParaRPr lang="ru-RU"/>
        </a:p>
      </dgm:t>
    </dgm:pt>
    <dgm:pt modelId="{1156AD72-A10A-4168-B57F-AA9ACA43140E}">
      <dgm:prSet custT="1"/>
      <dgm:spPr/>
      <dgm:t>
        <a:bodyPr/>
        <a:lstStyle/>
        <a:p>
          <a:pPr rtl="0"/>
          <a:r>
            <a:rPr lang="ru-RU" sz="2400" b="1" dirty="0" smtClean="0"/>
            <a:t>Жилищные – 15</a:t>
          </a:r>
          <a:endParaRPr lang="ru-RU" sz="2400" b="1" dirty="0">
            <a:solidFill>
              <a:srgbClr val="FF0000"/>
            </a:solidFill>
          </a:endParaRPr>
        </a:p>
      </dgm:t>
    </dgm:pt>
    <dgm:pt modelId="{D15696D8-4ECD-469C-A30A-5186F60152B0}" type="parTrans" cxnId="{730C7888-B6AB-4355-A4E3-F0F96A62E265}">
      <dgm:prSet/>
      <dgm:spPr/>
      <dgm:t>
        <a:bodyPr/>
        <a:lstStyle/>
        <a:p>
          <a:endParaRPr lang="ru-RU"/>
        </a:p>
      </dgm:t>
    </dgm:pt>
    <dgm:pt modelId="{8ACAE9EC-5738-417F-BC56-E182B06F46B5}" type="sibTrans" cxnId="{730C7888-B6AB-4355-A4E3-F0F96A62E265}">
      <dgm:prSet/>
      <dgm:spPr/>
      <dgm:t>
        <a:bodyPr/>
        <a:lstStyle/>
        <a:p>
          <a:endParaRPr lang="ru-RU"/>
        </a:p>
      </dgm:t>
    </dgm:pt>
    <dgm:pt modelId="{D9B81917-C818-4164-919A-D02A02433FD0}">
      <dgm:prSet custT="1"/>
      <dgm:spPr/>
      <dgm:t>
        <a:bodyPr/>
        <a:lstStyle/>
        <a:p>
          <a:pPr rtl="0"/>
          <a:r>
            <a:rPr lang="ru-RU" sz="2400" b="1" dirty="0" smtClean="0"/>
            <a:t>Исполнение воинской обязанности - 18</a:t>
          </a:r>
          <a:endParaRPr lang="ru-RU" sz="2400" b="1" dirty="0"/>
        </a:p>
      </dgm:t>
    </dgm:pt>
    <dgm:pt modelId="{C6020E59-6BBA-494C-ACB1-1850BBE14BBE}" type="parTrans" cxnId="{5798C711-E08E-4949-A914-293265795836}">
      <dgm:prSet/>
      <dgm:spPr/>
      <dgm:t>
        <a:bodyPr/>
        <a:lstStyle/>
        <a:p>
          <a:endParaRPr lang="ru-RU"/>
        </a:p>
      </dgm:t>
    </dgm:pt>
    <dgm:pt modelId="{5A33F74C-8E26-4E67-A34D-8A83E6D992CB}" type="sibTrans" cxnId="{5798C711-E08E-4949-A914-293265795836}">
      <dgm:prSet/>
      <dgm:spPr/>
      <dgm:t>
        <a:bodyPr/>
        <a:lstStyle/>
        <a:p>
          <a:endParaRPr lang="ru-RU"/>
        </a:p>
      </dgm:t>
    </dgm:pt>
    <dgm:pt modelId="{A6D03844-81D7-428A-9865-32C402761269}">
      <dgm:prSet custT="1"/>
      <dgm:spPr/>
      <dgm:t>
        <a:bodyPr/>
        <a:lstStyle/>
        <a:p>
          <a:pPr rtl="0"/>
          <a:r>
            <a:rPr lang="ru-RU" sz="2400" b="1" dirty="0" smtClean="0"/>
            <a:t>Иные - 3</a:t>
          </a:r>
          <a:endParaRPr lang="ru-RU" sz="2400" b="1" dirty="0"/>
        </a:p>
      </dgm:t>
    </dgm:pt>
    <dgm:pt modelId="{36A5FF89-925E-451E-9C13-18C1F3238A94}" type="parTrans" cxnId="{F38A4B17-079F-4462-85FA-2E9C70964B54}">
      <dgm:prSet/>
      <dgm:spPr/>
      <dgm:t>
        <a:bodyPr/>
        <a:lstStyle/>
        <a:p>
          <a:endParaRPr lang="ru-RU"/>
        </a:p>
      </dgm:t>
    </dgm:pt>
    <dgm:pt modelId="{6B53BE28-3206-4C29-A1FB-31F53FFD8862}" type="sibTrans" cxnId="{F38A4B17-079F-4462-85FA-2E9C70964B54}">
      <dgm:prSet/>
      <dgm:spPr/>
      <dgm:t>
        <a:bodyPr/>
        <a:lstStyle/>
        <a:p>
          <a:endParaRPr lang="ru-RU"/>
        </a:p>
      </dgm:t>
    </dgm:pt>
    <dgm:pt modelId="{B0E4B90C-5454-43F1-98E1-D62926D34A41}" type="pres">
      <dgm:prSet presAssocID="{74BE8082-843C-46B9-A13F-0E291564D7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DCE21C-8E4C-40FD-88AE-B395C816CEFC}" type="pres">
      <dgm:prSet presAssocID="{1D96EC20-1AC7-48A1-AA4A-E975D3BBBA72}" presName="parentText" presStyleLbl="node1" presStyleIdx="0" presStyleCnt="2" custLinFactNeighborX="2071" custLinFactNeighborY="-786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FE5D4-0FB0-4FCA-B7F3-1603CA5CA973}" type="pres">
      <dgm:prSet presAssocID="{1D96EC20-1AC7-48A1-AA4A-E975D3BBBA72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2EBF6-6CF8-44EA-807F-3DDA231085DE}" type="pres">
      <dgm:prSet presAssocID="{D0D2B228-260F-4992-B41F-60885B34A39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592B3-DB13-4A86-8069-DA8EEA3A715E}" type="pres">
      <dgm:prSet presAssocID="{D0D2B228-260F-4992-B41F-60885B34A39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5EB068-A913-4D7B-9014-4D865E306C31}" type="presOf" srcId="{1D96EC20-1AC7-48A1-AA4A-E975D3BBBA72}" destId="{F9DCE21C-8E4C-40FD-88AE-B395C816CEFC}" srcOrd="0" destOrd="0" presId="urn:microsoft.com/office/officeart/2005/8/layout/vList2"/>
    <dgm:cxn modelId="{5EC443E8-AADE-4833-86A6-0C76B59424F4}" type="presOf" srcId="{1156AD72-A10A-4168-B57F-AA9ACA43140E}" destId="{544592B3-DB13-4A86-8069-DA8EEA3A715E}" srcOrd="0" destOrd="0" presId="urn:microsoft.com/office/officeart/2005/8/layout/vList2"/>
    <dgm:cxn modelId="{195C282A-BF6F-4D36-8163-B58C306204BE}" srcId="{1D96EC20-1AC7-48A1-AA4A-E975D3BBBA72}" destId="{2814E908-8140-4BBD-9E95-65629E19A809}" srcOrd="2" destOrd="0" parTransId="{F51B38D9-5BD5-47EF-A07D-073D8252C10F}" sibTransId="{79789176-7A6C-42D3-BF3A-54500F983C87}"/>
    <dgm:cxn modelId="{5798C711-E08E-4949-A914-293265795836}" srcId="{D0D2B228-260F-4992-B41F-60885B34A39A}" destId="{D9B81917-C818-4164-919A-D02A02433FD0}" srcOrd="1" destOrd="0" parTransId="{C6020E59-6BBA-494C-ACB1-1850BBE14BBE}" sibTransId="{5A33F74C-8E26-4E67-A34D-8A83E6D992CB}"/>
    <dgm:cxn modelId="{82183599-F2A0-44E7-9564-FF39BF004D3D}" type="presOf" srcId="{2814E908-8140-4BBD-9E95-65629E19A809}" destId="{131FE5D4-0FB0-4FCA-B7F3-1603CA5CA973}" srcOrd="0" destOrd="2" presId="urn:microsoft.com/office/officeart/2005/8/layout/vList2"/>
    <dgm:cxn modelId="{10B2F483-896E-4F70-9D66-74458FAE59B5}" srcId="{74BE8082-843C-46B9-A13F-0E291564D736}" destId="{1D96EC20-1AC7-48A1-AA4A-E975D3BBBA72}" srcOrd="0" destOrd="0" parTransId="{D30D818B-42E5-4828-8323-E3B47B47ECBF}" sibTransId="{1DAD4585-D434-4BD4-A80A-12E55D0BB800}"/>
    <dgm:cxn modelId="{49E7B4A2-B846-43AE-B0D4-21FE60586EA0}" type="presOf" srcId="{B8C9EEAD-B0A0-4943-96EC-4AAAD892E2F6}" destId="{131FE5D4-0FB0-4FCA-B7F3-1603CA5CA973}" srcOrd="0" destOrd="0" presId="urn:microsoft.com/office/officeart/2005/8/layout/vList2"/>
    <dgm:cxn modelId="{730C7888-B6AB-4355-A4E3-F0F96A62E265}" srcId="{D0D2B228-260F-4992-B41F-60885B34A39A}" destId="{1156AD72-A10A-4168-B57F-AA9ACA43140E}" srcOrd="0" destOrd="0" parTransId="{D15696D8-4ECD-469C-A30A-5186F60152B0}" sibTransId="{8ACAE9EC-5738-417F-BC56-E182B06F46B5}"/>
    <dgm:cxn modelId="{2B3CB5B2-D9CC-46FB-AE62-35155C5DDD3D}" type="presOf" srcId="{74BE8082-843C-46B9-A13F-0E291564D736}" destId="{B0E4B90C-5454-43F1-98E1-D62926D34A41}" srcOrd="0" destOrd="0" presId="urn:microsoft.com/office/officeart/2005/8/layout/vList2"/>
    <dgm:cxn modelId="{B01164B6-2F15-4408-9143-9538129E8770}" srcId="{1D96EC20-1AC7-48A1-AA4A-E975D3BBBA72}" destId="{B8C9EEAD-B0A0-4943-96EC-4AAAD892E2F6}" srcOrd="0" destOrd="0" parTransId="{5CA1FB6D-17A2-4EE2-A206-605D14AE8C6A}" sibTransId="{839221D0-4472-4903-B3B4-A32712FE1B88}"/>
    <dgm:cxn modelId="{8280C755-1F94-45A3-8DE6-D82DD72FE8C1}" type="presOf" srcId="{D0D2B228-260F-4992-B41F-60885B34A39A}" destId="{D9D2EBF6-6CF8-44EA-807F-3DDA231085DE}" srcOrd="0" destOrd="0" presId="urn:microsoft.com/office/officeart/2005/8/layout/vList2"/>
    <dgm:cxn modelId="{08733C86-2278-417A-8CC8-CC1F9E1781D1}" srcId="{1D96EC20-1AC7-48A1-AA4A-E975D3BBBA72}" destId="{B067A4C1-4161-4767-9F52-AD536C5D4B94}" srcOrd="3" destOrd="0" parTransId="{9D02102D-89AE-404A-A94B-2E8D3964ADC6}" sibTransId="{8C7BA331-F427-4F93-87EB-A548B10523A2}"/>
    <dgm:cxn modelId="{0232F5CD-28E9-433B-9F39-E5CE1EBED907}" type="presOf" srcId="{4C42601B-7DCB-4574-A259-D66FA5F4717C}" destId="{131FE5D4-0FB0-4FCA-B7F3-1603CA5CA973}" srcOrd="0" destOrd="1" presId="urn:microsoft.com/office/officeart/2005/8/layout/vList2"/>
    <dgm:cxn modelId="{F38A4B17-079F-4462-85FA-2E9C70964B54}" srcId="{D0D2B228-260F-4992-B41F-60885B34A39A}" destId="{A6D03844-81D7-428A-9865-32C402761269}" srcOrd="2" destOrd="0" parTransId="{36A5FF89-925E-451E-9C13-18C1F3238A94}" sibTransId="{6B53BE28-3206-4C29-A1FB-31F53FFD8862}"/>
    <dgm:cxn modelId="{DBC6012E-B882-49D7-A4B8-36F96376104E}" srcId="{74BE8082-843C-46B9-A13F-0E291564D736}" destId="{D0D2B228-260F-4992-B41F-60885B34A39A}" srcOrd="1" destOrd="0" parTransId="{D2BC19D3-0C0A-44CD-8B8F-2B52742725DC}" sibTransId="{880E90E9-6869-475B-A2E2-29A5DC378E36}"/>
    <dgm:cxn modelId="{1B75BB18-226C-46B4-8AA1-565E51C2A336}" type="presOf" srcId="{A6D03844-81D7-428A-9865-32C402761269}" destId="{544592B3-DB13-4A86-8069-DA8EEA3A715E}" srcOrd="0" destOrd="2" presId="urn:microsoft.com/office/officeart/2005/8/layout/vList2"/>
    <dgm:cxn modelId="{6F0B5FD2-8053-4C41-AB89-6D169DEEF71D}" srcId="{1D96EC20-1AC7-48A1-AA4A-E975D3BBBA72}" destId="{4C42601B-7DCB-4574-A259-D66FA5F4717C}" srcOrd="1" destOrd="0" parTransId="{35388C00-77CA-490B-BF9D-1DE25F29DE0E}" sibTransId="{6A8E4E49-330D-450E-B0AA-6173ED882E68}"/>
    <dgm:cxn modelId="{2AE4EEC3-F88F-4C9F-A2B5-10BF4CAF2F15}" type="presOf" srcId="{D9B81917-C818-4164-919A-D02A02433FD0}" destId="{544592B3-DB13-4A86-8069-DA8EEA3A715E}" srcOrd="0" destOrd="1" presId="urn:microsoft.com/office/officeart/2005/8/layout/vList2"/>
    <dgm:cxn modelId="{C3AD2FBA-759E-4A6C-A257-A3A7D497D1A3}" type="presOf" srcId="{B067A4C1-4161-4767-9F52-AD536C5D4B94}" destId="{131FE5D4-0FB0-4FCA-B7F3-1603CA5CA973}" srcOrd="0" destOrd="3" presId="urn:microsoft.com/office/officeart/2005/8/layout/vList2"/>
    <dgm:cxn modelId="{7563351A-CC19-42D9-830C-2F6020BF735D}" type="presParOf" srcId="{B0E4B90C-5454-43F1-98E1-D62926D34A41}" destId="{F9DCE21C-8E4C-40FD-88AE-B395C816CEFC}" srcOrd="0" destOrd="0" presId="urn:microsoft.com/office/officeart/2005/8/layout/vList2"/>
    <dgm:cxn modelId="{D73B8FA1-703C-484F-8274-8C097253AB20}" type="presParOf" srcId="{B0E4B90C-5454-43F1-98E1-D62926D34A41}" destId="{131FE5D4-0FB0-4FCA-B7F3-1603CA5CA973}" srcOrd="1" destOrd="0" presId="urn:microsoft.com/office/officeart/2005/8/layout/vList2"/>
    <dgm:cxn modelId="{9D7F0595-0310-4342-AF3A-9268FA63B34A}" type="presParOf" srcId="{B0E4B90C-5454-43F1-98E1-D62926D34A41}" destId="{D9D2EBF6-6CF8-44EA-807F-3DDA231085DE}" srcOrd="2" destOrd="0" presId="urn:microsoft.com/office/officeart/2005/8/layout/vList2"/>
    <dgm:cxn modelId="{49ADA0BE-1313-4807-BEE2-4CFEE3AAB0E6}" type="presParOf" srcId="{B0E4B90C-5454-43F1-98E1-D62926D34A41}" destId="{544592B3-DB13-4A86-8069-DA8EEA3A715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BE8082-843C-46B9-A13F-0E291564D73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D96EC20-1AC7-48A1-AA4A-E975D3BBBA72}">
      <dgm:prSet custT="1"/>
      <dgm:spPr/>
      <dgm:t>
        <a:bodyPr/>
        <a:lstStyle/>
        <a:p>
          <a:pPr rtl="0"/>
          <a:r>
            <a:rPr lang="ru-RU" sz="2800" b="1" dirty="0" smtClean="0"/>
            <a:t>Зарегистрировано </a:t>
          </a:r>
          <a:r>
            <a:rPr lang="ru-RU" sz="2800" b="1" dirty="0" smtClean="0">
              <a:solidFill>
                <a:srgbClr val="FF0000"/>
              </a:solidFill>
            </a:rPr>
            <a:t>37</a:t>
          </a:r>
          <a:r>
            <a:rPr lang="ru-RU" sz="2800" b="1" dirty="0" smtClean="0"/>
            <a:t> актов гражданского состояния: </a:t>
          </a:r>
          <a:endParaRPr lang="ru-RU" sz="2800" b="1" dirty="0"/>
        </a:p>
      </dgm:t>
    </dgm:pt>
    <dgm:pt modelId="{D30D818B-42E5-4828-8323-E3B47B47ECBF}" type="parTrans" cxnId="{10B2F483-896E-4F70-9D66-74458FAE59B5}">
      <dgm:prSet/>
      <dgm:spPr/>
      <dgm:t>
        <a:bodyPr/>
        <a:lstStyle/>
        <a:p>
          <a:endParaRPr lang="ru-RU"/>
        </a:p>
      </dgm:t>
    </dgm:pt>
    <dgm:pt modelId="{1DAD4585-D434-4BD4-A80A-12E55D0BB800}" type="sibTrans" cxnId="{10B2F483-896E-4F70-9D66-74458FAE59B5}">
      <dgm:prSet/>
      <dgm:spPr/>
      <dgm:t>
        <a:bodyPr/>
        <a:lstStyle/>
        <a:p>
          <a:endParaRPr lang="ru-RU"/>
        </a:p>
      </dgm:t>
    </dgm:pt>
    <dgm:pt modelId="{B8C9EEAD-B0A0-4943-96EC-4AAAD892E2F6}">
      <dgm:prSet custT="1"/>
      <dgm:spPr/>
      <dgm:t>
        <a:bodyPr/>
        <a:lstStyle/>
        <a:p>
          <a:pPr rtl="0"/>
          <a:r>
            <a:rPr lang="ru-RU" sz="2800" b="1" dirty="0" smtClean="0"/>
            <a:t>о рождении – 7</a:t>
          </a:r>
          <a:endParaRPr lang="ru-RU" sz="2800" b="1" dirty="0"/>
        </a:p>
      </dgm:t>
    </dgm:pt>
    <dgm:pt modelId="{5CA1FB6D-17A2-4EE2-A206-605D14AE8C6A}" type="parTrans" cxnId="{B01164B6-2F15-4408-9143-9538129E8770}">
      <dgm:prSet/>
      <dgm:spPr/>
      <dgm:t>
        <a:bodyPr/>
        <a:lstStyle/>
        <a:p>
          <a:endParaRPr lang="ru-RU"/>
        </a:p>
      </dgm:t>
    </dgm:pt>
    <dgm:pt modelId="{839221D0-4472-4903-B3B4-A32712FE1B88}" type="sibTrans" cxnId="{B01164B6-2F15-4408-9143-9538129E8770}">
      <dgm:prSet/>
      <dgm:spPr/>
      <dgm:t>
        <a:bodyPr/>
        <a:lstStyle/>
        <a:p>
          <a:endParaRPr lang="ru-RU"/>
        </a:p>
      </dgm:t>
    </dgm:pt>
    <dgm:pt modelId="{2E68A9F5-038E-400C-92CD-DC1D21F911FD}">
      <dgm:prSet custT="1"/>
      <dgm:spPr/>
      <dgm:t>
        <a:bodyPr/>
        <a:lstStyle/>
        <a:p>
          <a:r>
            <a:rPr lang="ru-RU" sz="2800" b="1" dirty="0" smtClean="0"/>
            <a:t>об установлении отцовства – 1</a:t>
          </a:r>
          <a:endParaRPr lang="ru-RU" sz="2800" b="1" dirty="0"/>
        </a:p>
      </dgm:t>
    </dgm:pt>
    <dgm:pt modelId="{F9D1A294-C670-419D-9011-D961CE270E6B}" type="parTrans" cxnId="{2D909E8F-E1B9-40DE-BEDD-650EE356F97D}">
      <dgm:prSet/>
      <dgm:spPr/>
      <dgm:t>
        <a:bodyPr/>
        <a:lstStyle/>
        <a:p>
          <a:endParaRPr lang="ru-RU"/>
        </a:p>
      </dgm:t>
    </dgm:pt>
    <dgm:pt modelId="{32CB6BBD-082C-49FB-B0C0-39B886945A74}" type="sibTrans" cxnId="{2D909E8F-E1B9-40DE-BEDD-650EE356F97D}">
      <dgm:prSet/>
      <dgm:spPr/>
      <dgm:t>
        <a:bodyPr/>
        <a:lstStyle/>
        <a:p>
          <a:endParaRPr lang="ru-RU"/>
        </a:p>
      </dgm:t>
    </dgm:pt>
    <dgm:pt modelId="{7FFDD308-7B7A-43C8-A015-A65BAE4EE34A}">
      <dgm:prSet custT="1"/>
      <dgm:spPr/>
      <dgm:t>
        <a:bodyPr/>
        <a:lstStyle/>
        <a:p>
          <a:r>
            <a:rPr lang="ru-RU" sz="2800" b="1" dirty="0" smtClean="0"/>
            <a:t>о смерти – 24</a:t>
          </a:r>
          <a:endParaRPr lang="ru-RU" sz="2800" b="1" dirty="0"/>
        </a:p>
      </dgm:t>
    </dgm:pt>
    <dgm:pt modelId="{D2B7ADB3-E996-4980-96F1-926B5FBA899F}" type="parTrans" cxnId="{0C86378F-4AF7-438E-971C-37294E4A5D63}">
      <dgm:prSet/>
      <dgm:spPr/>
      <dgm:t>
        <a:bodyPr/>
        <a:lstStyle/>
        <a:p>
          <a:endParaRPr lang="ru-RU"/>
        </a:p>
      </dgm:t>
    </dgm:pt>
    <dgm:pt modelId="{394BA61B-9734-4A2A-83D0-61AE10F1CC04}" type="sibTrans" cxnId="{0C86378F-4AF7-438E-971C-37294E4A5D63}">
      <dgm:prSet/>
      <dgm:spPr/>
      <dgm:t>
        <a:bodyPr/>
        <a:lstStyle/>
        <a:p>
          <a:endParaRPr lang="ru-RU"/>
        </a:p>
      </dgm:t>
    </dgm:pt>
    <dgm:pt modelId="{CFBE88B8-29CC-4C06-BFAE-D8F0467A09F8}">
      <dgm:prSet custT="1"/>
      <dgm:spPr/>
      <dgm:t>
        <a:bodyPr/>
        <a:lstStyle/>
        <a:p>
          <a:r>
            <a:rPr lang="ru-RU" sz="2800" b="1" dirty="0" smtClean="0"/>
            <a:t>о заключении брака – 1</a:t>
          </a:r>
          <a:endParaRPr lang="ru-RU" sz="2800" b="1" dirty="0"/>
        </a:p>
      </dgm:t>
    </dgm:pt>
    <dgm:pt modelId="{B3C44BA7-EF70-4DC8-AC24-9D09E23B40B4}" type="parTrans" cxnId="{8637F9E2-3D3F-49D9-A6F6-869F72A8F530}">
      <dgm:prSet/>
      <dgm:spPr/>
      <dgm:t>
        <a:bodyPr/>
        <a:lstStyle/>
        <a:p>
          <a:endParaRPr lang="ru-RU"/>
        </a:p>
      </dgm:t>
    </dgm:pt>
    <dgm:pt modelId="{D374863E-F3B2-436A-B0A7-55D84E87F348}" type="sibTrans" cxnId="{8637F9E2-3D3F-49D9-A6F6-869F72A8F530}">
      <dgm:prSet/>
      <dgm:spPr/>
      <dgm:t>
        <a:bodyPr/>
        <a:lstStyle/>
        <a:p>
          <a:endParaRPr lang="ru-RU"/>
        </a:p>
      </dgm:t>
    </dgm:pt>
    <dgm:pt modelId="{FC930685-8EDD-4125-BBF3-F585D9B1D1CC}">
      <dgm:prSet custT="1"/>
      <dgm:spPr/>
      <dgm:t>
        <a:bodyPr/>
        <a:lstStyle/>
        <a:p>
          <a:r>
            <a:rPr lang="ru-RU" sz="2800" b="1" dirty="0" smtClean="0"/>
            <a:t>о расторжении брака (по решению суда) – 4</a:t>
          </a:r>
          <a:endParaRPr lang="ru-RU" sz="2800" b="1" dirty="0"/>
        </a:p>
      </dgm:t>
    </dgm:pt>
    <dgm:pt modelId="{ADF26C19-A471-4246-BA33-C2482DBD9CEA}" type="parTrans" cxnId="{D83328E4-A6F9-4DF1-A753-E988A56FEFF5}">
      <dgm:prSet/>
      <dgm:spPr/>
      <dgm:t>
        <a:bodyPr/>
        <a:lstStyle/>
        <a:p>
          <a:endParaRPr lang="ru-RU"/>
        </a:p>
      </dgm:t>
    </dgm:pt>
    <dgm:pt modelId="{8B36B56D-267B-45B3-98EC-CF6F4D6955E0}" type="sibTrans" cxnId="{D83328E4-A6F9-4DF1-A753-E988A56FEFF5}">
      <dgm:prSet/>
      <dgm:spPr/>
      <dgm:t>
        <a:bodyPr/>
        <a:lstStyle/>
        <a:p>
          <a:endParaRPr lang="ru-RU"/>
        </a:p>
      </dgm:t>
    </dgm:pt>
    <dgm:pt modelId="{B0E4B90C-5454-43F1-98E1-D62926D34A41}" type="pres">
      <dgm:prSet presAssocID="{74BE8082-843C-46B9-A13F-0E291564D7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DCE21C-8E4C-40FD-88AE-B395C816CEFC}" type="pres">
      <dgm:prSet presAssocID="{1D96EC20-1AC7-48A1-AA4A-E975D3BBBA72}" presName="parentText" presStyleLbl="node1" presStyleIdx="0" presStyleCnt="1" custScaleY="75098" custLinFactNeighborX="2071" custLinFactNeighborY="-786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1FE5D4-0FB0-4FCA-B7F3-1603CA5CA973}" type="pres">
      <dgm:prSet presAssocID="{1D96EC20-1AC7-48A1-AA4A-E975D3BBBA7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1164B6-2F15-4408-9143-9538129E8770}" srcId="{1D96EC20-1AC7-48A1-AA4A-E975D3BBBA72}" destId="{B8C9EEAD-B0A0-4943-96EC-4AAAD892E2F6}" srcOrd="0" destOrd="0" parTransId="{5CA1FB6D-17A2-4EE2-A206-605D14AE8C6A}" sibTransId="{839221D0-4472-4903-B3B4-A32712FE1B88}"/>
    <dgm:cxn modelId="{F07008D6-2EA9-4155-BBF7-EF4BF270F3AB}" type="presOf" srcId="{7FFDD308-7B7A-43C8-A015-A65BAE4EE34A}" destId="{131FE5D4-0FB0-4FCA-B7F3-1603CA5CA973}" srcOrd="0" destOrd="2" presId="urn:microsoft.com/office/officeart/2005/8/layout/vList2"/>
    <dgm:cxn modelId="{0C86378F-4AF7-438E-971C-37294E4A5D63}" srcId="{1D96EC20-1AC7-48A1-AA4A-E975D3BBBA72}" destId="{7FFDD308-7B7A-43C8-A015-A65BAE4EE34A}" srcOrd="2" destOrd="0" parTransId="{D2B7ADB3-E996-4980-96F1-926B5FBA899F}" sibTransId="{394BA61B-9734-4A2A-83D0-61AE10F1CC04}"/>
    <dgm:cxn modelId="{5231A7F0-DF25-40AA-805D-D656B5FAB51D}" type="presOf" srcId="{2E68A9F5-038E-400C-92CD-DC1D21F911FD}" destId="{131FE5D4-0FB0-4FCA-B7F3-1603CA5CA973}" srcOrd="0" destOrd="1" presId="urn:microsoft.com/office/officeart/2005/8/layout/vList2"/>
    <dgm:cxn modelId="{1E99B2DB-EB80-4309-8300-B7053F8DA025}" type="presOf" srcId="{74BE8082-843C-46B9-A13F-0E291564D736}" destId="{B0E4B90C-5454-43F1-98E1-D62926D34A41}" srcOrd="0" destOrd="0" presId="urn:microsoft.com/office/officeart/2005/8/layout/vList2"/>
    <dgm:cxn modelId="{76FE9489-A5C2-43EA-BD61-10D912956985}" type="presOf" srcId="{1D96EC20-1AC7-48A1-AA4A-E975D3BBBA72}" destId="{F9DCE21C-8E4C-40FD-88AE-B395C816CEFC}" srcOrd="0" destOrd="0" presId="urn:microsoft.com/office/officeart/2005/8/layout/vList2"/>
    <dgm:cxn modelId="{A84FC511-B891-4A66-9CA2-B26FC5F2A839}" type="presOf" srcId="{B8C9EEAD-B0A0-4943-96EC-4AAAD892E2F6}" destId="{131FE5D4-0FB0-4FCA-B7F3-1603CA5CA973}" srcOrd="0" destOrd="0" presId="urn:microsoft.com/office/officeart/2005/8/layout/vList2"/>
    <dgm:cxn modelId="{2B6ACCA7-80E5-4257-AFEF-EF11743AF11C}" type="presOf" srcId="{CFBE88B8-29CC-4C06-BFAE-D8F0467A09F8}" destId="{131FE5D4-0FB0-4FCA-B7F3-1603CA5CA973}" srcOrd="0" destOrd="3" presId="urn:microsoft.com/office/officeart/2005/8/layout/vList2"/>
    <dgm:cxn modelId="{8637F9E2-3D3F-49D9-A6F6-869F72A8F530}" srcId="{1D96EC20-1AC7-48A1-AA4A-E975D3BBBA72}" destId="{CFBE88B8-29CC-4C06-BFAE-D8F0467A09F8}" srcOrd="3" destOrd="0" parTransId="{B3C44BA7-EF70-4DC8-AC24-9D09E23B40B4}" sibTransId="{D374863E-F3B2-436A-B0A7-55D84E87F348}"/>
    <dgm:cxn modelId="{2D909E8F-E1B9-40DE-BEDD-650EE356F97D}" srcId="{1D96EC20-1AC7-48A1-AA4A-E975D3BBBA72}" destId="{2E68A9F5-038E-400C-92CD-DC1D21F911FD}" srcOrd="1" destOrd="0" parTransId="{F9D1A294-C670-419D-9011-D961CE270E6B}" sibTransId="{32CB6BBD-082C-49FB-B0C0-39B886945A74}"/>
    <dgm:cxn modelId="{3CEBC44E-1C25-408D-AE87-27F741E95B22}" type="presOf" srcId="{FC930685-8EDD-4125-BBF3-F585D9B1D1CC}" destId="{131FE5D4-0FB0-4FCA-B7F3-1603CA5CA973}" srcOrd="0" destOrd="4" presId="urn:microsoft.com/office/officeart/2005/8/layout/vList2"/>
    <dgm:cxn modelId="{D83328E4-A6F9-4DF1-A753-E988A56FEFF5}" srcId="{1D96EC20-1AC7-48A1-AA4A-E975D3BBBA72}" destId="{FC930685-8EDD-4125-BBF3-F585D9B1D1CC}" srcOrd="4" destOrd="0" parTransId="{ADF26C19-A471-4246-BA33-C2482DBD9CEA}" sibTransId="{8B36B56D-267B-45B3-98EC-CF6F4D6955E0}"/>
    <dgm:cxn modelId="{10B2F483-896E-4F70-9D66-74458FAE59B5}" srcId="{74BE8082-843C-46B9-A13F-0E291564D736}" destId="{1D96EC20-1AC7-48A1-AA4A-E975D3BBBA72}" srcOrd="0" destOrd="0" parTransId="{D30D818B-42E5-4828-8323-E3B47B47ECBF}" sibTransId="{1DAD4585-D434-4BD4-A80A-12E55D0BB800}"/>
    <dgm:cxn modelId="{73B8183A-F82B-453B-9750-272B08400AF4}" type="presParOf" srcId="{B0E4B90C-5454-43F1-98E1-D62926D34A41}" destId="{F9DCE21C-8E4C-40FD-88AE-B395C816CEFC}" srcOrd="0" destOrd="0" presId="urn:microsoft.com/office/officeart/2005/8/layout/vList2"/>
    <dgm:cxn modelId="{3C488673-EB60-4D61-BFE4-42C737D1DBF7}" type="presParOf" srcId="{B0E4B90C-5454-43F1-98E1-D62926D34A41}" destId="{131FE5D4-0FB0-4FCA-B7F3-1603CA5CA97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DDB93-B448-41ED-AA78-6899F10C3BA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81DD0BB-D256-40E5-8087-8AA228291243}">
      <dgm:prSet custT="1"/>
      <dgm:spPr/>
      <dgm:t>
        <a:bodyPr/>
        <a:lstStyle/>
        <a:p>
          <a:pPr rtl="0"/>
          <a:r>
            <a:rPr lang="ru-RU" sz="2800" b="1" dirty="0" smtClean="0">
              <a:latin typeface="+mn-lt"/>
              <a:cs typeface="Times New Roman" panose="02020603050405020304" pitchFamily="18" charset="0"/>
            </a:rPr>
            <a:t>«Формирование комфортной городской среды на территории сельского поселения Алябьевский»:  </a:t>
          </a:r>
          <a:r>
            <a: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Благоустройство парка дома культуры «Авангард»</a:t>
          </a:r>
          <a:r>
            <a:rPr lang="ru-RU" sz="2800" b="1" dirty="0" smtClean="0">
              <a:latin typeface="+mn-lt"/>
              <a:cs typeface="Times New Roman" panose="02020603050405020304" pitchFamily="18" charset="0"/>
            </a:rPr>
            <a:t> </a:t>
          </a:r>
        </a:p>
        <a:p>
          <a:pPr rtl="0"/>
          <a:r>
            <a:rPr lang="ru-RU" sz="2800" b="1" dirty="0" smtClean="0">
              <a:latin typeface="+mn-lt"/>
              <a:cs typeface="Times New Roman" panose="02020603050405020304" pitchFamily="18" charset="0"/>
            </a:rPr>
            <a:t>1 733 472,62 рублей</a:t>
          </a:r>
          <a:endParaRPr lang="ru-RU" sz="2800" dirty="0">
            <a:latin typeface="+mn-lt"/>
            <a:cs typeface="Times New Roman" panose="02020603050405020304" pitchFamily="18" charset="0"/>
          </a:endParaRPr>
        </a:p>
      </dgm:t>
    </dgm:pt>
    <dgm:pt modelId="{C4ED0575-8220-4AA4-AC91-5E7E6B34666C}" type="parTrans" cxnId="{5E3CDE31-33FD-45C7-8E6C-73328E14D5E3}">
      <dgm:prSet/>
      <dgm:spPr/>
      <dgm:t>
        <a:bodyPr/>
        <a:lstStyle/>
        <a:p>
          <a:endParaRPr lang="ru-RU"/>
        </a:p>
      </dgm:t>
    </dgm:pt>
    <dgm:pt modelId="{2CDCD0C1-F833-41ED-85E5-ECC7CBDA5F7B}" type="sibTrans" cxnId="{5E3CDE31-33FD-45C7-8E6C-73328E14D5E3}">
      <dgm:prSet/>
      <dgm:spPr/>
      <dgm:t>
        <a:bodyPr/>
        <a:lstStyle/>
        <a:p>
          <a:endParaRPr lang="ru-RU"/>
        </a:p>
      </dgm:t>
    </dgm:pt>
    <dgm:pt modelId="{08D45F32-2652-4481-9376-41A032F9EBFF}" type="pres">
      <dgm:prSet presAssocID="{4BEDDB93-B448-41ED-AA78-6899F10C3B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EC5E75-663F-4734-AFE8-31F3171C3BAA}" type="pres">
      <dgm:prSet presAssocID="{081DD0BB-D256-40E5-8087-8AA22829124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3CDE31-33FD-45C7-8E6C-73328E14D5E3}" srcId="{4BEDDB93-B448-41ED-AA78-6899F10C3BA1}" destId="{081DD0BB-D256-40E5-8087-8AA228291243}" srcOrd="0" destOrd="0" parTransId="{C4ED0575-8220-4AA4-AC91-5E7E6B34666C}" sibTransId="{2CDCD0C1-F833-41ED-85E5-ECC7CBDA5F7B}"/>
    <dgm:cxn modelId="{B94D0E18-9B85-4CEB-833D-45BB1B2FB8FD}" type="presOf" srcId="{4BEDDB93-B448-41ED-AA78-6899F10C3BA1}" destId="{08D45F32-2652-4481-9376-41A032F9EBFF}" srcOrd="0" destOrd="0" presId="urn:microsoft.com/office/officeart/2005/8/layout/vList2"/>
    <dgm:cxn modelId="{4340CB77-7993-49A2-818D-49391A34F867}" type="presOf" srcId="{081DD0BB-D256-40E5-8087-8AA228291243}" destId="{51EC5E75-663F-4734-AFE8-31F3171C3BAA}" srcOrd="0" destOrd="0" presId="urn:microsoft.com/office/officeart/2005/8/layout/vList2"/>
    <dgm:cxn modelId="{8BB33BAC-21E6-4640-8DFF-34E836BFBB0D}" type="presParOf" srcId="{08D45F32-2652-4481-9376-41A032F9EBFF}" destId="{51EC5E75-663F-4734-AFE8-31F3171C3B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EDDB93-B448-41ED-AA78-6899F10C3BA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B6337A3-EC6E-4069-9644-7BB87D586066}">
      <dgm:prSet custT="1"/>
      <dgm:spPr/>
      <dgm:t>
        <a:bodyPr/>
        <a:lstStyle/>
        <a:p>
          <a:pPr rtl="0"/>
          <a:r>
            <a:rPr lang="ru-RU" sz="2800" b="1" dirty="0" smtClean="0">
              <a:latin typeface="+mn-lt"/>
              <a:cs typeface="Times New Roman" panose="02020603050405020304" pitchFamily="18" charset="0"/>
            </a:rPr>
            <a:t>Инициативное проектирование:</a:t>
          </a:r>
        </a:p>
        <a:p>
          <a:pPr rtl="0"/>
          <a:r>
            <a:rPr lang="ru-RU" sz="2800" b="1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«МиМиМишки» </a:t>
          </a:r>
          <a:r>
            <a:rPr lang="ru-RU" sz="2800" b="1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667 413,91 рублей</a:t>
          </a:r>
        </a:p>
        <a:p>
          <a:pPr rtl="0"/>
          <a:r>
            <a: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«Красота вокруг нас» </a:t>
          </a:r>
          <a:r>
            <a:rPr lang="ru-RU" sz="2800" b="1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173 933,33 рублей</a:t>
          </a:r>
          <a:endParaRPr lang="ru-RU" sz="2800" b="1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46B4E263-B644-4DE4-AAB1-8EBFA401FC2B}" type="parTrans" cxnId="{D2E9FB56-9E45-4F5D-B312-A9440C361643}">
      <dgm:prSet/>
      <dgm:spPr/>
      <dgm:t>
        <a:bodyPr/>
        <a:lstStyle/>
        <a:p>
          <a:endParaRPr lang="ru-RU"/>
        </a:p>
      </dgm:t>
    </dgm:pt>
    <dgm:pt modelId="{F6AC7F12-CB24-430E-B7F4-116BB46D6CF4}" type="sibTrans" cxnId="{D2E9FB56-9E45-4F5D-B312-A9440C361643}">
      <dgm:prSet/>
      <dgm:spPr/>
      <dgm:t>
        <a:bodyPr/>
        <a:lstStyle/>
        <a:p>
          <a:endParaRPr lang="ru-RU"/>
        </a:p>
      </dgm:t>
    </dgm:pt>
    <dgm:pt modelId="{08D45F32-2652-4481-9376-41A032F9EBFF}" type="pres">
      <dgm:prSet presAssocID="{4BEDDB93-B448-41ED-AA78-6899F10C3B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F33F70-F643-4FD1-8E17-78C4A4123588}" type="pres">
      <dgm:prSet presAssocID="{4B6337A3-EC6E-4069-9644-7BB87D58606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E9FB56-9E45-4F5D-B312-A9440C361643}" srcId="{4BEDDB93-B448-41ED-AA78-6899F10C3BA1}" destId="{4B6337A3-EC6E-4069-9644-7BB87D586066}" srcOrd="0" destOrd="0" parTransId="{46B4E263-B644-4DE4-AAB1-8EBFA401FC2B}" sibTransId="{F6AC7F12-CB24-430E-B7F4-116BB46D6CF4}"/>
    <dgm:cxn modelId="{439E15BC-84C5-47D5-BF4D-37AFC21F83D9}" type="presOf" srcId="{4BEDDB93-B448-41ED-AA78-6899F10C3BA1}" destId="{08D45F32-2652-4481-9376-41A032F9EBFF}" srcOrd="0" destOrd="0" presId="urn:microsoft.com/office/officeart/2005/8/layout/vList2"/>
    <dgm:cxn modelId="{7DA497DD-4C78-4AFA-A923-3680368165A3}" type="presOf" srcId="{4B6337A3-EC6E-4069-9644-7BB87D586066}" destId="{F7F33F70-F643-4FD1-8E17-78C4A4123588}" srcOrd="0" destOrd="0" presId="urn:microsoft.com/office/officeart/2005/8/layout/vList2"/>
    <dgm:cxn modelId="{C41025A0-4DE6-4874-BC21-51A9783DA1D5}" type="presParOf" srcId="{08D45F32-2652-4481-9376-41A032F9EBFF}" destId="{F7F33F70-F643-4FD1-8E17-78C4A41235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A409E4-4B8C-466A-BD1C-48D7A3B8F01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16A5BC8-02AD-43BC-82AE-33B6460283B9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</a:rPr>
            <a:t>Затраты составили: </a:t>
          </a:r>
          <a:r>
            <a:rPr lang="ru-RU" sz="2400" b="1" dirty="0" smtClean="0">
              <a:solidFill>
                <a:srgbClr val="FF0000"/>
              </a:solidFill>
            </a:rPr>
            <a:t>1 820 381,68 рублей</a:t>
          </a:r>
          <a:r>
            <a:rPr lang="ru-RU" sz="2400" b="1" dirty="0" smtClean="0">
              <a:solidFill>
                <a:schemeClr val="tx1"/>
              </a:solidFill>
            </a:rPr>
            <a:t>, в том числе:</a:t>
          </a:r>
        </a:p>
        <a:p>
          <a:r>
            <a:rPr lang="ru-RU" sz="2400" b="1" dirty="0" smtClean="0">
              <a:solidFill>
                <a:schemeClr val="tx1"/>
              </a:solidFill>
            </a:rPr>
            <a:t>1. На электроэнергию – 1 615 958,79 руб.;</a:t>
          </a:r>
        </a:p>
        <a:p>
          <a:r>
            <a:rPr lang="ru-RU" sz="2400" b="1" dirty="0" smtClean="0">
              <a:solidFill>
                <a:schemeClr val="tx1"/>
              </a:solidFill>
            </a:rPr>
            <a:t>2. Техническое обслуживание сетей уличного освещения – 142 134,77 руб.;</a:t>
          </a:r>
        </a:p>
        <a:p>
          <a:r>
            <a:rPr lang="ru-RU" sz="2400" b="1" dirty="0" smtClean="0">
              <a:solidFill>
                <a:schemeClr val="tx1"/>
              </a:solidFill>
            </a:rPr>
            <a:t>3. Размещение оборудования наружного уличного освещения (аренда опор) – 62 288,12 руб.</a:t>
          </a:r>
          <a:endParaRPr lang="ru-RU" sz="2400" b="1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073A75AF-CB88-45B0-BE41-6FC7F6879A3E}" type="parTrans" cxnId="{DA36904A-CA65-4AD4-B205-ED46ADA47BC9}">
      <dgm:prSet/>
      <dgm:spPr/>
      <dgm:t>
        <a:bodyPr/>
        <a:lstStyle/>
        <a:p>
          <a:endParaRPr lang="ru-RU"/>
        </a:p>
      </dgm:t>
    </dgm:pt>
    <dgm:pt modelId="{F22F3EFC-73A5-4164-A6E9-64DA64B640A8}" type="sibTrans" cxnId="{DA36904A-CA65-4AD4-B205-ED46ADA47BC9}">
      <dgm:prSet/>
      <dgm:spPr/>
      <dgm:t>
        <a:bodyPr/>
        <a:lstStyle/>
        <a:p>
          <a:endParaRPr lang="ru-RU"/>
        </a:p>
      </dgm:t>
    </dgm:pt>
    <dgm:pt modelId="{6EF57425-FA8A-4213-99E7-E6B7B899B7C1}" type="pres">
      <dgm:prSet presAssocID="{F6A409E4-4B8C-466A-BD1C-48D7A3B8F0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7508BB-18AB-47DA-8FE6-CDF77C711A91}" type="pres">
      <dgm:prSet presAssocID="{C16A5BC8-02AD-43BC-82AE-33B6460283B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5F189C-1E5D-454C-9DBC-D7B947F5A304}" type="presOf" srcId="{C16A5BC8-02AD-43BC-82AE-33B6460283B9}" destId="{6A7508BB-18AB-47DA-8FE6-CDF77C711A91}" srcOrd="0" destOrd="0" presId="urn:microsoft.com/office/officeart/2005/8/layout/vList2"/>
    <dgm:cxn modelId="{DA36904A-CA65-4AD4-B205-ED46ADA47BC9}" srcId="{F6A409E4-4B8C-466A-BD1C-48D7A3B8F01F}" destId="{C16A5BC8-02AD-43BC-82AE-33B6460283B9}" srcOrd="0" destOrd="0" parTransId="{073A75AF-CB88-45B0-BE41-6FC7F6879A3E}" sibTransId="{F22F3EFC-73A5-4164-A6E9-64DA64B640A8}"/>
    <dgm:cxn modelId="{9BFEE770-40D3-473B-AEAA-9C46D8276E19}" type="presOf" srcId="{F6A409E4-4B8C-466A-BD1C-48D7A3B8F01F}" destId="{6EF57425-FA8A-4213-99E7-E6B7B899B7C1}" srcOrd="0" destOrd="0" presId="urn:microsoft.com/office/officeart/2005/8/layout/vList2"/>
    <dgm:cxn modelId="{80688F59-A241-4C2E-84B6-63C5CBAC9C9D}" type="presParOf" srcId="{6EF57425-FA8A-4213-99E7-E6B7B899B7C1}" destId="{6A7508BB-18AB-47DA-8FE6-CDF77C711A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3BC4F-12AA-4EEC-851B-D1CACE2764C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3176B11E-4F8B-4572-B543-53AFDA50D0C6}">
      <dgm:prSet custT="1"/>
      <dgm:spPr/>
      <dgm:t>
        <a:bodyPr/>
        <a:lstStyle/>
        <a:p>
          <a:pPr rtl="0"/>
          <a:r>
            <a:rPr lang="ru-RU" sz="2800" b="1" dirty="0" smtClean="0"/>
            <a:t>Замена и ремонт </a:t>
          </a:r>
          <a:r>
            <a:rPr lang="ru-RU" sz="2800" b="1" dirty="0" smtClean="0">
              <a:solidFill>
                <a:srgbClr val="FF0000"/>
              </a:solidFill>
            </a:rPr>
            <a:t>5</a:t>
          </a:r>
          <a:r>
            <a:rPr lang="ru-RU" sz="2800" b="1" dirty="0" smtClean="0"/>
            <a:t> контейнеров для сбора ТКО </a:t>
          </a:r>
          <a:endParaRPr lang="ru-RU" sz="2800" b="1" dirty="0"/>
        </a:p>
      </dgm:t>
    </dgm:pt>
    <dgm:pt modelId="{E7E5D756-5C7C-4349-B14F-779F327AA57C}" type="parTrans" cxnId="{9A3E89E2-57E0-4FF9-A8A1-5B9FB9C390F5}">
      <dgm:prSet/>
      <dgm:spPr/>
      <dgm:t>
        <a:bodyPr/>
        <a:lstStyle/>
        <a:p>
          <a:endParaRPr lang="ru-RU"/>
        </a:p>
      </dgm:t>
    </dgm:pt>
    <dgm:pt modelId="{AEEA1D5C-764B-422B-800E-39672BBC827F}" type="sibTrans" cxnId="{9A3E89E2-57E0-4FF9-A8A1-5B9FB9C390F5}">
      <dgm:prSet/>
      <dgm:spPr/>
      <dgm:t>
        <a:bodyPr/>
        <a:lstStyle/>
        <a:p>
          <a:endParaRPr lang="ru-RU"/>
        </a:p>
      </dgm:t>
    </dgm:pt>
    <dgm:pt modelId="{F8E689F3-795D-48A2-BF6C-5FD93315F937}">
      <dgm:prSet custT="1"/>
      <dgm:spPr/>
      <dgm:t>
        <a:bodyPr/>
        <a:lstStyle/>
        <a:p>
          <a:pPr rtl="0"/>
          <a:r>
            <a:rPr lang="ru-RU" sz="2800" b="1" dirty="0" smtClean="0"/>
            <a:t>Содержание </a:t>
          </a:r>
          <a:r>
            <a:rPr lang="ru-RU" sz="2800" b="1" dirty="0" smtClean="0">
              <a:solidFill>
                <a:srgbClr val="FF0000"/>
              </a:solidFill>
            </a:rPr>
            <a:t>45</a:t>
          </a:r>
          <a:r>
            <a:rPr lang="ru-RU" sz="2800" b="1" dirty="0" smtClean="0"/>
            <a:t> контейнерных площадок</a:t>
          </a:r>
          <a:endParaRPr lang="ru-RU" sz="2800" b="1" dirty="0"/>
        </a:p>
      </dgm:t>
    </dgm:pt>
    <dgm:pt modelId="{C6F6F656-8A5F-4FF1-9D2F-0AFC955B9213}" type="parTrans" cxnId="{41937612-83FC-466D-9206-EC72F08C6793}">
      <dgm:prSet/>
      <dgm:spPr/>
      <dgm:t>
        <a:bodyPr/>
        <a:lstStyle/>
        <a:p>
          <a:endParaRPr lang="ru-RU"/>
        </a:p>
      </dgm:t>
    </dgm:pt>
    <dgm:pt modelId="{7B165EAB-6ADF-4E81-8F77-DC2EC1579E15}" type="sibTrans" cxnId="{41937612-83FC-466D-9206-EC72F08C6793}">
      <dgm:prSet/>
      <dgm:spPr/>
      <dgm:t>
        <a:bodyPr/>
        <a:lstStyle/>
        <a:p>
          <a:endParaRPr lang="ru-RU"/>
        </a:p>
      </dgm:t>
    </dgm:pt>
    <dgm:pt modelId="{51829298-8955-4C8A-BB8D-F9371E96F561}" type="pres">
      <dgm:prSet presAssocID="{9A73BC4F-12AA-4EEC-851B-D1CACE2764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6A1286-4507-4001-8B1E-E901F47F6EBE}" type="pres">
      <dgm:prSet presAssocID="{3176B11E-4F8B-4572-B543-53AFDA50D0C6}" presName="parentText" presStyleLbl="node1" presStyleIdx="0" presStyleCnt="2" custLinFactY="-19444" custLinFactNeighborX="-42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E393B0-DB7A-4145-A72D-404282782D51}" type="pres">
      <dgm:prSet presAssocID="{AEEA1D5C-764B-422B-800E-39672BBC827F}" presName="spacer" presStyleCnt="0"/>
      <dgm:spPr/>
    </dgm:pt>
    <dgm:pt modelId="{0057A24C-F692-4746-88DE-E0E29867953C}" type="pres">
      <dgm:prSet presAssocID="{F8E689F3-795D-48A2-BF6C-5FD93315F93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3E89E2-57E0-4FF9-A8A1-5B9FB9C390F5}" srcId="{9A73BC4F-12AA-4EEC-851B-D1CACE2764CC}" destId="{3176B11E-4F8B-4572-B543-53AFDA50D0C6}" srcOrd="0" destOrd="0" parTransId="{E7E5D756-5C7C-4349-B14F-779F327AA57C}" sibTransId="{AEEA1D5C-764B-422B-800E-39672BBC827F}"/>
    <dgm:cxn modelId="{13703047-BFA2-439F-B7F7-1C385C527B5F}" type="presOf" srcId="{3176B11E-4F8B-4572-B543-53AFDA50D0C6}" destId="{896A1286-4507-4001-8B1E-E901F47F6EBE}" srcOrd="0" destOrd="0" presId="urn:microsoft.com/office/officeart/2005/8/layout/vList2"/>
    <dgm:cxn modelId="{41937612-83FC-466D-9206-EC72F08C6793}" srcId="{9A73BC4F-12AA-4EEC-851B-D1CACE2764CC}" destId="{F8E689F3-795D-48A2-BF6C-5FD93315F937}" srcOrd="1" destOrd="0" parTransId="{C6F6F656-8A5F-4FF1-9D2F-0AFC955B9213}" sibTransId="{7B165EAB-6ADF-4E81-8F77-DC2EC1579E15}"/>
    <dgm:cxn modelId="{AC61BBA3-AFA8-4416-85FA-119449DD8317}" type="presOf" srcId="{9A73BC4F-12AA-4EEC-851B-D1CACE2764CC}" destId="{51829298-8955-4C8A-BB8D-F9371E96F561}" srcOrd="0" destOrd="0" presId="urn:microsoft.com/office/officeart/2005/8/layout/vList2"/>
    <dgm:cxn modelId="{A2F678A5-29A3-4C3A-BF0C-8AB80939901F}" type="presOf" srcId="{F8E689F3-795D-48A2-BF6C-5FD93315F937}" destId="{0057A24C-F692-4746-88DE-E0E29867953C}" srcOrd="0" destOrd="0" presId="urn:microsoft.com/office/officeart/2005/8/layout/vList2"/>
    <dgm:cxn modelId="{32F9525A-8C49-49C1-AA50-915D50C0E69F}" type="presParOf" srcId="{51829298-8955-4C8A-BB8D-F9371E96F561}" destId="{896A1286-4507-4001-8B1E-E901F47F6EBE}" srcOrd="0" destOrd="0" presId="urn:microsoft.com/office/officeart/2005/8/layout/vList2"/>
    <dgm:cxn modelId="{79167EDA-4BEA-45EE-994C-CB374EC674F1}" type="presParOf" srcId="{51829298-8955-4C8A-BB8D-F9371E96F561}" destId="{19E393B0-DB7A-4145-A72D-404282782D51}" srcOrd="1" destOrd="0" presId="urn:microsoft.com/office/officeart/2005/8/layout/vList2"/>
    <dgm:cxn modelId="{E4F755B2-9B71-4460-B154-537552D4DCA9}" type="presParOf" srcId="{51829298-8955-4C8A-BB8D-F9371E96F561}" destId="{0057A24C-F692-4746-88DE-E0E29867953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3376ED-8144-4514-B521-85EC6A089E7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2217F685-9140-44A5-A76E-BDC3DD09BFE4}">
      <dgm:prSet custT="1"/>
      <dgm:spPr/>
      <dgm:t>
        <a:bodyPr/>
        <a:lstStyle/>
        <a:p>
          <a:pPr rtl="0"/>
          <a:r>
            <a:rPr lang="ru-RU" sz="2800" b="1" dirty="0" smtClean="0">
              <a:latin typeface="+mn-lt"/>
              <a:cs typeface="Times New Roman" panose="02020603050405020304" pitchFamily="18" charset="0"/>
            </a:rPr>
            <a:t>Предоставлено </a:t>
          </a:r>
          <a:r>
            <a: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2</a:t>
          </a:r>
          <a:r>
            <a:rPr lang="ru-RU" sz="2800" b="1" dirty="0" smtClean="0">
              <a:latin typeface="+mn-lt"/>
              <a:cs typeface="Times New Roman" panose="02020603050405020304" pitchFamily="18" charset="0"/>
            </a:rPr>
            <a:t> квартиры по договору социального найма</a:t>
          </a:r>
          <a:endParaRPr lang="ru-RU" sz="2800" dirty="0">
            <a:latin typeface="+mn-lt"/>
            <a:cs typeface="Times New Roman" panose="02020603050405020304" pitchFamily="18" charset="0"/>
          </a:endParaRPr>
        </a:p>
      </dgm:t>
    </dgm:pt>
    <dgm:pt modelId="{23C4F538-F8AF-4097-A92C-6761BEB0558F}" type="parTrans" cxnId="{FF47961A-98F1-4442-A96A-603D90D47F5C}">
      <dgm:prSet/>
      <dgm:spPr/>
      <dgm:t>
        <a:bodyPr/>
        <a:lstStyle/>
        <a:p>
          <a:endParaRPr lang="ru-RU"/>
        </a:p>
      </dgm:t>
    </dgm:pt>
    <dgm:pt modelId="{5EE63825-D53E-44E9-B253-F239404B4287}" type="sibTrans" cxnId="{FF47961A-98F1-4442-A96A-603D90D47F5C}">
      <dgm:prSet/>
      <dgm:spPr/>
      <dgm:t>
        <a:bodyPr/>
        <a:lstStyle/>
        <a:p>
          <a:endParaRPr lang="ru-RU"/>
        </a:p>
      </dgm:t>
    </dgm:pt>
    <dgm:pt modelId="{F752F241-29BB-4D43-A6AA-7F1583111FEA}">
      <dgm:prSet custT="1"/>
      <dgm:spPr/>
      <dgm:t>
        <a:bodyPr/>
        <a:lstStyle/>
        <a:p>
          <a:pPr rtl="0"/>
          <a:r>
            <a:rPr lang="ru-RU" sz="2800" b="1" dirty="0" smtClean="0">
              <a:latin typeface="+mn-lt"/>
              <a:cs typeface="Times New Roman" panose="02020603050405020304" pitchFamily="18" charset="0"/>
            </a:rPr>
            <a:t>Снесено</a:t>
          </a:r>
          <a:r>
            <a: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 4 </a:t>
          </a:r>
          <a:r>
            <a:rPr lang="ru-RU" sz="2800" b="1" dirty="0" smtClean="0">
              <a:latin typeface="+mn-lt"/>
              <a:cs typeface="Times New Roman" panose="02020603050405020304" pitchFamily="18" charset="0"/>
            </a:rPr>
            <a:t>многоквартирных дома</a:t>
          </a:r>
          <a:endParaRPr lang="ru-RU" sz="2800" dirty="0">
            <a:latin typeface="+mn-lt"/>
            <a:cs typeface="Times New Roman" panose="02020603050405020304" pitchFamily="18" charset="0"/>
          </a:endParaRPr>
        </a:p>
      </dgm:t>
    </dgm:pt>
    <dgm:pt modelId="{6237DF05-F22C-4F2B-84E6-A066A5F59C84}" type="parTrans" cxnId="{FE8BEB12-14C8-4487-B449-B951F39C1805}">
      <dgm:prSet/>
      <dgm:spPr/>
      <dgm:t>
        <a:bodyPr/>
        <a:lstStyle/>
        <a:p>
          <a:endParaRPr lang="ru-RU"/>
        </a:p>
      </dgm:t>
    </dgm:pt>
    <dgm:pt modelId="{8860E280-17C9-4152-B7A9-7D72D5E108E5}" type="sibTrans" cxnId="{FE8BEB12-14C8-4487-B449-B951F39C1805}">
      <dgm:prSet/>
      <dgm:spPr/>
      <dgm:t>
        <a:bodyPr/>
        <a:lstStyle/>
        <a:p>
          <a:endParaRPr lang="ru-RU"/>
        </a:p>
      </dgm:t>
    </dgm:pt>
    <dgm:pt modelId="{C4251DF1-BAEF-4FCE-9CC5-4E549D4E597D}">
      <dgm:prSet custT="1"/>
      <dgm:spPr/>
      <dgm:t>
        <a:bodyPr/>
        <a:lstStyle/>
        <a:p>
          <a:pPr rtl="0"/>
          <a:r>
            <a:rPr lang="ru-RU" sz="2800" b="1" dirty="0" smtClean="0">
              <a:latin typeface="+mn-lt"/>
              <a:cs typeface="Times New Roman" panose="02020603050405020304" pitchFamily="18" charset="0"/>
            </a:rPr>
            <a:t>Приватизировано – </a:t>
          </a:r>
          <a:r>
            <a: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4</a:t>
          </a:r>
          <a:r>
            <a:rPr lang="ru-RU" sz="2800" b="1" dirty="0" smtClean="0">
              <a:latin typeface="+mn-lt"/>
              <a:cs typeface="Times New Roman" panose="02020603050405020304" pitchFamily="18" charset="0"/>
            </a:rPr>
            <a:t> жилых помещения, общей </a:t>
          </a:r>
          <a:r>
            <a:rPr lang="en-US" sz="2800" b="1" dirty="0" smtClean="0">
              <a:latin typeface="+mn-lt"/>
              <a:cs typeface="Times New Roman" panose="02020603050405020304" pitchFamily="18" charset="0"/>
            </a:rPr>
            <a:t>S</a:t>
          </a:r>
          <a:r>
            <a:rPr lang="ru-RU" sz="2800" b="1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220,4</a:t>
          </a:r>
          <a:r>
            <a:rPr lang="ru-RU" sz="2800" b="1" dirty="0" smtClean="0">
              <a:latin typeface="+mn-lt"/>
              <a:cs typeface="Times New Roman" panose="02020603050405020304" pitchFamily="18" charset="0"/>
            </a:rPr>
            <a:t> кв. метров.</a:t>
          </a:r>
          <a:endParaRPr lang="ru-RU" sz="2800" dirty="0">
            <a:latin typeface="+mn-lt"/>
            <a:cs typeface="Times New Roman" panose="02020603050405020304" pitchFamily="18" charset="0"/>
          </a:endParaRPr>
        </a:p>
      </dgm:t>
    </dgm:pt>
    <dgm:pt modelId="{9E42606F-6DFA-4570-BD98-9CD8F9E72767}" type="parTrans" cxnId="{BF4820BD-5625-4A4A-B612-629666BCBBF2}">
      <dgm:prSet/>
      <dgm:spPr/>
      <dgm:t>
        <a:bodyPr/>
        <a:lstStyle/>
        <a:p>
          <a:endParaRPr lang="ru-RU"/>
        </a:p>
      </dgm:t>
    </dgm:pt>
    <dgm:pt modelId="{25CF68D4-784B-4ADC-9EBB-CC6B3A314A4E}" type="sibTrans" cxnId="{BF4820BD-5625-4A4A-B612-629666BCBBF2}">
      <dgm:prSet/>
      <dgm:spPr/>
      <dgm:t>
        <a:bodyPr/>
        <a:lstStyle/>
        <a:p>
          <a:endParaRPr lang="ru-RU"/>
        </a:p>
      </dgm:t>
    </dgm:pt>
    <dgm:pt modelId="{D41DA9E7-784C-4941-BC3E-F6185A01B1E3}">
      <dgm:prSet custT="1"/>
      <dgm:spPr/>
      <dgm:t>
        <a:bodyPr/>
        <a:lstStyle/>
        <a:p>
          <a:pPr rtl="0"/>
          <a:r>
            <a:rPr lang="ru-RU" sz="2800" b="1" dirty="0" smtClean="0">
              <a:latin typeface="+mn-lt"/>
              <a:cs typeface="Times New Roman" panose="02020603050405020304" pitchFamily="18" charset="0"/>
            </a:rPr>
            <a:t>Завершено строительство </a:t>
          </a:r>
          <a:r>
            <a:rPr lang="ru-RU" sz="2800" b="1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3</a:t>
          </a:r>
          <a:r>
            <a:rPr lang="ru-RU" sz="2800" b="1" dirty="0" smtClean="0">
              <a:latin typeface="+mn-lt"/>
              <a:cs typeface="Times New Roman" panose="02020603050405020304" pitchFamily="18" charset="0"/>
            </a:rPr>
            <a:t> домов блокированной застройки (6 квартир)</a:t>
          </a:r>
          <a:endParaRPr lang="ru-RU" sz="2800" b="1" dirty="0">
            <a:latin typeface="+mn-lt"/>
            <a:cs typeface="Times New Roman" panose="02020603050405020304" pitchFamily="18" charset="0"/>
          </a:endParaRPr>
        </a:p>
      </dgm:t>
    </dgm:pt>
    <dgm:pt modelId="{15BDCD97-58AA-474F-B982-640A77993A39}" type="parTrans" cxnId="{391E8780-22BD-488D-B430-EFBBF9A84578}">
      <dgm:prSet/>
      <dgm:spPr/>
      <dgm:t>
        <a:bodyPr/>
        <a:lstStyle/>
        <a:p>
          <a:endParaRPr lang="ru-RU"/>
        </a:p>
      </dgm:t>
    </dgm:pt>
    <dgm:pt modelId="{975FFD37-E29A-4740-AEFB-00E531E0DA91}" type="sibTrans" cxnId="{391E8780-22BD-488D-B430-EFBBF9A84578}">
      <dgm:prSet/>
      <dgm:spPr/>
      <dgm:t>
        <a:bodyPr/>
        <a:lstStyle/>
        <a:p>
          <a:endParaRPr lang="ru-RU"/>
        </a:p>
      </dgm:t>
    </dgm:pt>
    <dgm:pt modelId="{74C895CE-FAAF-4E42-8214-1CD40D1D0487}" type="pres">
      <dgm:prSet presAssocID="{D03376ED-8144-4514-B521-85EC6A089E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AD9B8A-4421-4E77-9A13-918F551D234B}" type="pres">
      <dgm:prSet presAssocID="{2217F685-9140-44A5-A76E-BDC3DD09BFE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306F5-3348-455C-954D-35CAB3E94A1D}" type="pres">
      <dgm:prSet presAssocID="{5EE63825-D53E-44E9-B253-F239404B4287}" presName="spacer" presStyleCnt="0"/>
      <dgm:spPr/>
    </dgm:pt>
    <dgm:pt modelId="{7A6E640F-BA17-43CC-ABA8-BDA8169E2112}" type="pres">
      <dgm:prSet presAssocID="{F752F241-29BB-4D43-A6AA-7F1583111FE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2B146B-0C6E-4DF0-92A2-140C293A1B63}" type="pres">
      <dgm:prSet presAssocID="{8860E280-17C9-4152-B7A9-7D72D5E108E5}" presName="spacer" presStyleCnt="0"/>
      <dgm:spPr/>
    </dgm:pt>
    <dgm:pt modelId="{0610C612-5E28-4A88-9E77-D7502F78CB43}" type="pres">
      <dgm:prSet presAssocID="{C4251DF1-BAEF-4FCE-9CC5-4E549D4E597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327BD-827B-4B2F-AAA5-567384677E31}" type="pres">
      <dgm:prSet presAssocID="{25CF68D4-784B-4ADC-9EBB-CC6B3A314A4E}" presName="spacer" presStyleCnt="0"/>
      <dgm:spPr/>
    </dgm:pt>
    <dgm:pt modelId="{689061D0-800D-4CCC-B66D-4B8297C4AF73}" type="pres">
      <dgm:prSet presAssocID="{D41DA9E7-784C-4941-BC3E-F6185A01B1E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4820BD-5625-4A4A-B612-629666BCBBF2}" srcId="{D03376ED-8144-4514-B521-85EC6A089E71}" destId="{C4251DF1-BAEF-4FCE-9CC5-4E549D4E597D}" srcOrd="2" destOrd="0" parTransId="{9E42606F-6DFA-4570-BD98-9CD8F9E72767}" sibTransId="{25CF68D4-784B-4ADC-9EBB-CC6B3A314A4E}"/>
    <dgm:cxn modelId="{F7285BC5-4664-478D-A8F4-0DB46A3E9FF7}" type="presOf" srcId="{D03376ED-8144-4514-B521-85EC6A089E71}" destId="{74C895CE-FAAF-4E42-8214-1CD40D1D0487}" srcOrd="0" destOrd="0" presId="urn:microsoft.com/office/officeart/2005/8/layout/vList2"/>
    <dgm:cxn modelId="{FE8BEB12-14C8-4487-B449-B951F39C1805}" srcId="{D03376ED-8144-4514-B521-85EC6A089E71}" destId="{F752F241-29BB-4D43-A6AA-7F1583111FEA}" srcOrd="1" destOrd="0" parTransId="{6237DF05-F22C-4F2B-84E6-A066A5F59C84}" sibTransId="{8860E280-17C9-4152-B7A9-7D72D5E108E5}"/>
    <dgm:cxn modelId="{935F3408-4324-4A40-861C-D19CE80A9146}" type="presOf" srcId="{C4251DF1-BAEF-4FCE-9CC5-4E549D4E597D}" destId="{0610C612-5E28-4A88-9E77-D7502F78CB43}" srcOrd="0" destOrd="0" presId="urn:microsoft.com/office/officeart/2005/8/layout/vList2"/>
    <dgm:cxn modelId="{6C14DE55-5360-46F9-9F55-89AA5629AC6D}" type="presOf" srcId="{2217F685-9140-44A5-A76E-BDC3DD09BFE4}" destId="{77AD9B8A-4421-4E77-9A13-918F551D234B}" srcOrd="0" destOrd="0" presId="urn:microsoft.com/office/officeart/2005/8/layout/vList2"/>
    <dgm:cxn modelId="{9EEEF70A-C128-4581-9531-FD11C363BA58}" type="presOf" srcId="{D41DA9E7-784C-4941-BC3E-F6185A01B1E3}" destId="{689061D0-800D-4CCC-B66D-4B8297C4AF73}" srcOrd="0" destOrd="0" presId="urn:microsoft.com/office/officeart/2005/8/layout/vList2"/>
    <dgm:cxn modelId="{36559577-12F8-459D-8133-742541E512C7}" type="presOf" srcId="{F752F241-29BB-4D43-A6AA-7F1583111FEA}" destId="{7A6E640F-BA17-43CC-ABA8-BDA8169E2112}" srcOrd="0" destOrd="0" presId="urn:microsoft.com/office/officeart/2005/8/layout/vList2"/>
    <dgm:cxn modelId="{FF47961A-98F1-4442-A96A-603D90D47F5C}" srcId="{D03376ED-8144-4514-B521-85EC6A089E71}" destId="{2217F685-9140-44A5-A76E-BDC3DD09BFE4}" srcOrd="0" destOrd="0" parTransId="{23C4F538-F8AF-4097-A92C-6761BEB0558F}" sibTransId="{5EE63825-D53E-44E9-B253-F239404B4287}"/>
    <dgm:cxn modelId="{391E8780-22BD-488D-B430-EFBBF9A84578}" srcId="{D03376ED-8144-4514-B521-85EC6A089E71}" destId="{D41DA9E7-784C-4941-BC3E-F6185A01B1E3}" srcOrd="3" destOrd="0" parTransId="{15BDCD97-58AA-474F-B982-640A77993A39}" sibTransId="{975FFD37-E29A-4740-AEFB-00E531E0DA91}"/>
    <dgm:cxn modelId="{6C3D24CF-3593-409C-A951-1C183C76DD00}" type="presParOf" srcId="{74C895CE-FAAF-4E42-8214-1CD40D1D0487}" destId="{77AD9B8A-4421-4E77-9A13-918F551D234B}" srcOrd="0" destOrd="0" presId="urn:microsoft.com/office/officeart/2005/8/layout/vList2"/>
    <dgm:cxn modelId="{5742C159-6F9E-465A-9380-EB8F13022F8A}" type="presParOf" srcId="{74C895CE-FAAF-4E42-8214-1CD40D1D0487}" destId="{4B4306F5-3348-455C-954D-35CAB3E94A1D}" srcOrd="1" destOrd="0" presId="urn:microsoft.com/office/officeart/2005/8/layout/vList2"/>
    <dgm:cxn modelId="{0E9122C4-FFA3-4A4A-9082-31D6A98365D2}" type="presParOf" srcId="{74C895CE-FAAF-4E42-8214-1CD40D1D0487}" destId="{7A6E640F-BA17-43CC-ABA8-BDA8169E2112}" srcOrd="2" destOrd="0" presId="urn:microsoft.com/office/officeart/2005/8/layout/vList2"/>
    <dgm:cxn modelId="{4FEA5802-48FB-4D08-B500-0DD6137FC95E}" type="presParOf" srcId="{74C895CE-FAAF-4E42-8214-1CD40D1D0487}" destId="{242B146B-0C6E-4DF0-92A2-140C293A1B63}" srcOrd="3" destOrd="0" presId="urn:microsoft.com/office/officeart/2005/8/layout/vList2"/>
    <dgm:cxn modelId="{546576B6-F9DF-4D45-B53A-30A7D7EC7A72}" type="presParOf" srcId="{74C895CE-FAAF-4E42-8214-1CD40D1D0487}" destId="{0610C612-5E28-4A88-9E77-D7502F78CB43}" srcOrd="4" destOrd="0" presId="urn:microsoft.com/office/officeart/2005/8/layout/vList2"/>
    <dgm:cxn modelId="{AD87924E-58AC-4129-A5B8-A3977361A9B9}" type="presParOf" srcId="{74C895CE-FAAF-4E42-8214-1CD40D1D0487}" destId="{F53327BD-827B-4B2F-AAA5-567384677E31}" srcOrd="5" destOrd="0" presId="urn:microsoft.com/office/officeart/2005/8/layout/vList2"/>
    <dgm:cxn modelId="{354A96C7-41B0-47B2-9A1F-E5F423317AFC}" type="presParOf" srcId="{74C895CE-FAAF-4E42-8214-1CD40D1D0487}" destId="{689061D0-800D-4CCC-B66D-4B8297C4AF7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AD7843-5FD5-4384-8F2D-203BAE08897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50E37CE-0938-4C10-A229-636B8F384583}">
      <dgm:prSet phldrT="[Текст]" custT="1"/>
      <dgm:spPr/>
      <dgm:t>
        <a:bodyPr/>
        <a:lstStyle/>
        <a:p>
          <a:pPr algn="l"/>
          <a:r>
            <a:rPr lang="ru-RU" sz="3200" b="1" dirty="0" smtClean="0"/>
            <a:t>Передано в архив  </a:t>
          </a:r>
          <a:r>
            <a:rPr lang="ru-RU" sz="3200" b="1" dirty="0" smtClean="0">
              <a:solidFill>
                <a:srgbClr val="FF0000"/>
              </a:solidFill>
            </a:rPr>
            <a:t>52</a:t>
          </a:r>
          <a:r>
            <a:rPr lang="ru-RU" sz="3200" b="1" dirty="0" smtClean="0"/>
            <a:t> дела, из них:</a:t>
          </a:r>
          <a:endParaRPr lang="ru-RU" sz="3200" b="1" dirty="0"/>
        </a:p>
      </dgm:t>
    </dgm:pt>
    <dgm:pt modelId="{E5C3A9B7-93C8-46E2-A43C-30C3A3A0C655}" type="parTrans" cxnId="{6BAA70B5-0E98-44AC-8D48-43243258E23E}">
      <dgm:prSet/>
      <dgm:spPr/>
      <dgm:t>
        <a:bodyPr/>
        <a:lstStyle/>
        <a:p>
          <a:pPr algn="l"/>
          <a:endParaRPr lang="ru-RU"/>
        </a:p>
      </dgm:t>
    </dgm:pt>
    <dgm:pt modelId="{F588B7B8-F68B-406F-92C2-743F3656F7E4}" type="sibTrans" cxnId="{6BAA70B5-0E98-44AC-8D48-43243258E23E}">
      <dgm:prSet/>
      <dgm:spPr/>
      <dgm:t>
        <a:bodyPr/>
        <a:lstStyle/>
        <a:p>
          <a:pPr algn="l"/>
          <a:endParaRPr lang="ru-RU"/>
        </a:p>
      </dgm:t>
    </dgm:pt>
    <dgm:pt modelId="{13239431-510A-4149-A82C-C9A651F9D3F4}">
      <dgm:prSet phldrT="[Текст]" custT="1"/>
      <dgm:spPr/>
      <dgm:t>
        <a:bodyPr/>
        <a:lstStyle/>
        <a:p>
          <a:pPr algn="l"/>
          <a:r>
            <a:rPr lang="ru-RU" sz="3200" b="1" dirty="0" smtClean="0"/>
            <a:t>5 дел постоянного хранения Совета депутатов с.п.Алябьевский </a:t>
          </a:r>
          <a:r>
            <a:rPr lang="en-US" sz="3200" b="1" dirty="0" smtClean="0"/>
            <a:t>IV</a:t>
          </a:r>
          <a:r>
            <a:rPr lang="ru-RU" sz="3200" b="1" dirty="0" smtClean="0"/>
            <a:t> созыва</a:t>
          </a:r>
          <a:endParaRPr lang="ru-RU" sz="3200" b="1" dirty="0"/>
        </a:p>
      </dgm:t>
    </dgm:pt>
    <dgm:pt modelId="{9722A4F4-B46C-48BC-9BE6-FCEB432A480B}" type="parTrans" cxnId="{3F4C3F53-4A35-4941-9D4A-DF96271D3C1B}">
      <dgm:prSet/>
      <dgm:spPr/>
      <dgm:t>
        <a:bodyPr/>
        <a:lstStyle/>
        <a:p>
          <a:pPr algn="l"/>
          <a:endParaRPr lang="ru-RU"/>
        </a:p>
      </dgm:t>
    </dgm:pt>
    <dgm:pt modelId="{3E1AFA44-F440-4C5E-91D1-39C590A5A889}" type="sibTrans" cxnId="{3F4C3F53-4A35-4941-9D4A-DF96271D3C1B}">
      <dgm:prSet/>
      <dgm:spPr/>
      <dgm:t>
        <a:bodyPr/>
        <a:lstStyle/>
        <a:p>
          <a:pPr algn="l"/>
          <a:endParaRPr lang="ru-RU"/>
        </a:p>
      </dgm:t>
    </dgm:pt>
    <dgm:pt modelId="{A04A55D6-EEF6-4A8F-A64D-0BBEA77C9467}">
      <dgm:prSet phldrT="[Текст]" custT="1"/>
      <dgm:spPr/>
      <dgm:t>
        <a:bodyPr/>
        <a:lstStyle/>
        <a:p>
          <a:pPr algn="l"/>
          <a:r>
            <a:rPr lang="ru-RU" sz="3200" b="1" dirty="0" smtClean="0"/>
            <a:t>39 дел постоянного хранения Администрации поселения по основной деятельности</a:t>
          </a:r>
          <a:endParaRPr lang="ru-RU" sz="3200" b="1" dirty="0"/>
        </a:p>
      </dgm:t>
    </dgm:pt>
    <dgm:pt modelId="{1965B77C-0BC4-46C3-863A-7F26535D8EF9}" type="parTrans" cxnId="{01B5CAF5-2AE0-4021-B7D0-6837B7AF99E7}">
      <dgm:prSet/>
      <dgm:spPr/>
      <dgm:t>
        <a:bodyPr/>
        <a:lstStyle/>
        <a:p>
          <a:pPr algn="l"/>
          <a:endParaRPr lang="ru-RU"/>
        </a:p>
      </dgm:t>
    </dgm:pt>
    <dgm:pt modelId="{A6E35964-2269-4401-9167-1476650366DE}" type="sibTrans" cxnId="{01B5CAF5-2AE0-4021-B7D0-6837B7AF99E7}">
      <dgm:prSet/>
      <dgm:spPr/>
      <dgm:t>
        <a:bodyPr/>
        <a:lstStyle/>
        <a:p>
          <a:pPr algn="l"/>
          <a:endParaRPr lang="ru-RU"/>
        </a:p>
      </dgm:t>
    </dgm:pt>
    <dgm:pt modelId="{E3DC967F-1B11-4C41-B717-EB5D15D71DA5}">
      <dgm:prSet phldrT="[Текст]" custT="1"/>
      <dgm:spPr/>
      <dgm:t>
        <a:bodyPr/>
        <a:lstStyle/>
        <a:p>
          <a:pPr algn="l"/>
          <a:r>
            <a:rPr lang="ru-RU" sz="3200" b="1" dirty="0" smtClean="0"/>
            <a:t>8 дел по личному составу Администрации поселения</a:t>
          </a:r>
          <a:endParaRPr lang="ru-RU" sz="3200" b="1" dirty="0"/>
        </a:p>
      </dgm:t>
    </dgm:pt>
    <dgm:pt modelId="{BEB2675F-DC14-4D4D-BDCB-D33011D0B304}" type="parTrans" cxnId="{DB8FB3B0-BF76-4857-8B58-2053436F1A63}">
      <dgm:prSet/>
      <dgm:spPr/>
      <dgm:t>
        <a:bodyPr/>
        <a:lstStyle/>
        <a:p>
          <a:pPr algn="l"/>
          <a:endParaRPr lang="ru-RU"/>
        </a:p>
      </dgm:t>
    </dgm:pt>
    <dgm:pt modelId="{BD185C79-134F-4827-876A-9ACB3AFF0D52}" type="sibTrans" cxnId="{DB8FB3B0-BF76-4857-8B58-2053436F1A63}">
      <dgm:prSet/>
      <dgm:spPr/>
      <dgm:t>
        <a:bodyPr/>
        <a:lstStyle/>
        <a:p>
          <a:pPr algn="l"/>
          <a:endParaRPr lang="ru-RU"/>
        </a:p>
      </dgm:t>
    </dgm:pt>
    <dgm:pt modelId="{0C5C71A0-DDA5-4E9C-A937-BAC30E287E84}" type="pres">
      <dgm:prSet presAssocID="{79AD7843-5FD5-4384-8F2D-203BAE0889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FC2FF4-A21E-40A0-B3E6-F774149B1DE0}" type="pres">
      <dgm:prSet presAssocID="{D50E37CE-0938-4C10-A229-636B8F384583}" presName="parentText" presStyleLbl="node1" presStyleIdx="0" presStyleCnt="1" custLinFactNeighborX="-19003" custLinFactNeighborY="-395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460C8-0AD1-4925-910C-682AD8C2FA15}" type="pres">
      <dgm:prSet presAssocID="{D50E37CE-0938-4C10-A229-636B8F38458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8ACA53-EF33-4652-ACBF-7A7ED80F5D32}" type="presOf" srcId="{79AD7843-5FD5-4384-8F2D-203BAE08897F}" destId="{0C5C71A0-DDA5-4E9C-A937-BAC30E287E84}" srcOrd="0" destOrd="0" presId="urn:microsoft.com/office/officeart/2005/8/layout/vList2"/>
    <dgm:cxn modelId="{DF3A1720-D5D1-4663-8C4A-F8A66BAF85D6}" type="presOf" srcId="{13239431-510A-4149-A82C-C9A651F9D3F4}" destId="{2A0460C8-0AD1-4925-910C-682AD8C2FA15}" srcOrd="0" destOrd="0" presId="urn:microsoft.com/office/officeart/2005/8/layout/vList2"/>
    <dgm:cxn modelId="{01B5CAF5-2AE0-4021-B7D0-6837B7AF99E7}" srcId="{D50E37CE-0938-4C10-A229-636B8F384583}" destId="{A04A55D6-EEF6-4A8F-A64D-0BBEA77C9467}" srcOrd="1" destOrd="0" parTransId="{1965B77C-0BC4-46C3-863A-7F26535D8EF9}" sibTransId="{A6E35964-2269-4401-9167-1476650366DE}"/>
    <dgm:cxn modelId="{DB8FB3B0-BF76-4857-8B58-2053436F1A63}" srcId="{D50E37CE-0938-4C10-A229-636B8F384583}" destId="{E3DC967F-1B11-4C41-B717-EB5D15D71DA5}" srcOrd="2" destOrd="0" parTransId="{BEB2675F-DC14-4D4D-BDCB-D33011D0B304}" sibTransId="{BD185C79-134F-4827-876A-9ACB3AFF0D52}"/>
    <dgm:cxn modelId="{3F4C3F53-4A35-4941-9D4A-DF96271D3C1B}" srcId="{D50E37CE-0938-4C10-A229-636B8F384583}" destId="{13239431-510A-4149-A82C-C9A651F9D3F4}" srcOrd="0" destOrd="0" parTransId="{9722A4F4-B46C-48BC-9BE6-FCEB432A480B}" sibTransId="{3E1AFA44-F440-4C5E-91D1-39C590A5A889}"/>
    <dgm:cxn modelId="{3FE37B12-77DF-4121-9270-9EF0AA52A24B}" type="presOf" srcId="{A04A55D6-EEF6-4A8F-A64D-0BBEA77C9467}" destId="{2A0460C8-0AD1-4925-910C-682AD8C2FA15}" srcOrd="0" destOrd="1" presId="urn:microsoft.com/office/officeart/2005/8/layout/vList2"/>
    <dgm:cxn modelId="{6BAA70B5-0E98-44AC-8D48-43243258E23E}" srcId="{79AD7843-5FD5-4384-8F2D-203BAE08897F}" destId="{D50E37CE-0938-4C10-A229-636B8F384583}" srcOrd="0" destOrd="0" parTransId="{E5C3A9B7-93C8-46E2-A43C-30C3A3A0C655}" sibTransId="{F588B7B8-F68B-406F-92C2-743F3656F7E4}"/>
    <dgm:cxn modelId="{4E78108D-ACA8-47DB-9A48-138B981020FB}" type="presOf" srcId="{E3DC967F-1B11-4C41-B717-EB5D15D71DA5}" destId="{2A0460C8-0AD1-4925-910C-682AD8C2FA15}" srcOrd="0" destOrd="2" presId="urn:microsoft.com/office/officeart/2005/8/layout/vList2"/>
    <dgm:cxn modelId="{033720FF-78CF-48AE-B4AC-46F000B49052}" type="presOf" srcId="{D50E37CE-0938-4C10-A229-636B8F384583}" destId="{9CFC2FF4-A21E-40A0-B3E6-F774149B1DE0}" srcOrd="0" destOrd="0" presId="urn:microsoft.com/office/officeart/2005/8/layout/vList2"/>
    <dgm:cxn modelId="{64256127-4DA6-4F88-9E3A-BBC5CA84B185}" type="presParOf" srcId="{0C5C71A0-DDA5-4E9C-A937-BAC30E287E84}" destId="{9CFC2FF4-A21E-40A0-B3E6-F774149B1DE0}" srcOrd="0" destOrd="0" presId="urn:microsoft.com/office/officeart/2005/8/layout/vList2"/>
    <dgm:cxn modelId="{398CD9ED-9E52-4E2C-AC26-3903C69FD6CF}" type="presParOf" srcId="{0C5C71A0-DDA5-4E9C-A937-BAC30E287E84}" destId="{2A0460C8-0AD1-4925-910C-682AD8C2FA1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E8B9AB-7F42-4159-A966-B21FC202B02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BB52CD3-2954-4DAA-A793-5476AB97BFC6}">
      <dgm:prSet custT="1"/>
      <dgm:spPr/>
      <dgm:t>
        <a:bodyPr/>
        <a:lstStyle/>
        <a:p>
          <a:pPr rtl="0"/>
          <a:r>
            <a:rPr lang="ru-RU" sz="1800" b="1" dirty="0" smtClean="0"/>
            <a:t>Предоставлено </a:t>
          </a:r>
          <a:r>
            <a:rPr lang="ru-RU" sz="1800" b="1" dirty="0" smtClean="0">
              <a:solidFill>
                <a:srgbClr val="FF0000"/>
              </a:solidFill>
            </a:rPr>
            <a:t>62</a:t>
          </a:r>
          <a:r>
            <a:rPr lang="ru-RU" sz="1800" b="1" dirty="0" smtClean="0"/>
            <a:t> муниципальные услуги:</a:t>
          </a:r>
          <a:endParaRPr lang="ru-RU" sz="1800" b="1" dirty="0"/>
        </a:p>
      </dgm:t>
    </dgm:pt>
    <dgm:pt modelId="{3E54AE2D-0607-42BE-A079-A63E658C0509}" type="parTrans" cxnId="{226B2A23-26E4-4228-805D-87C7C0E778CC}">
      <dgm:prSet/>
      <dgm:spPr/>
      <dgm:t>
        <a:bodyPr/>
        <a:lstStyle/>
        <a:p>
          <a:endParaRPr lang="ru-RU"/>
        </a:p>
      </dgm:t>
    </dgm:pt>
    <dgm:pt modelId="{58DDDC4B-1FCC-4D9C-8332-B92EC81A902A}" type="sibTrans" cxnId="{226B2A23-26E4-4228-805D-87C7C0E778CC}">
      <dgm:prSet/>
      <dgm:spPr/>
      <dgm:t>
        <a:bodyPr/>
        <a:lstStyle/>
        <a:p>
          <a:endParaRPr lang="ru-RU"/>
        </a:p>
      </dgm:t>
    </dgm:pt>
    <dgm:pt modelId="{CBEC0C8E-C9EC-400E-8B0F-B6F6BD0BD437}">
      <dgm:prSet custT="1"/>
      <dgm:spPr/>
      <dgm:t>
        <a:bodyPr/>
        <a:lstStyle/>
        <a:p>
          <a:pPr rtl="0"/>
          <a:r>
            <a:rPr lang="ru-RU" sz="1800" b="1" dirty="0" smtClean="0"/>
            <a:t>выдача разрешения (согласия) нанимателю жилого помещения муниципального жилищного фонда на вселение других граждан в качестве членов семьи, проживающих совместно с нанимателем; (8)</a:t>
          </a:r>
          <a:endParaRPr lang="ru-RU" sz="1800" b="1" dirty="0"/>
        </a:p>
      </dgm:t>
    </dgm:pt>
    <dgm:pt modelId="{67F96554-CC46-4F30-8FB9-260531A87A3C}" type="parTrans" cxnId="{9D65607F-DFA9-4CCC-A9C4-5C3B7AF3DB8C}">
      <dgm:prSet/>
      <dgm:spPr/>
      <dgm:t>
        <a:bodyPr/>
        <a:lstStyle/>
        <a:p>
          <a:endParaRPr lang="ru-RU"/>
        </a:p>
      </dgm:t>
    </dgm:pt>
    <dgm:pt modelId="{56BAA2EB-0FCF-4B39-8461-9ADA31256AE8}" type="sibTrans" cxnId="{9D65607F-DFA9-4CCC-A9C4-5C3B7AF3DB8C}">
      <dgm:prSet/>
      <dgm:spPr/>
      <dgm:t>
        <a:bodyPr/>
        <a:lstStyle/>
        <a:p>
          <a:endParaRPr lang="ru-RU"/>
        </a:p>
      </dgm:t>
    </dgm:pt>
    <dgm:pt modelId="{05032FFF-349F-4A60-995F-FFEA7B0C1E6C}">
      <dgm:prSet custT="1"/>
      <dgm:spPr/>
      <dgm:t>
        <a:bodyPr/>
        <a:lstStyle/>
        <a:p>
          <a:r>
            <a:rPr lang="ru-RU" sz="1800" b="1" dirty="0" smtClean="0"/>
            <a:t>бесплатная передача в собственность граждан Российской Федерации занимаемых ими жилых помещений в муниципальном жилищном фонде (приватизация жилых помещений); (4)</a:t>
          </a:r>
          <a:endParaRPr lang="ru-RU" sz="1800" b="1" dirty="0"/>
        </a:p>
      </dgm:t>
    </dgm:pt>
    <dgm:pt modelId="{DAA35FED-51D3-4294-9629-456ACC50EFBD}" type="parTrans" cxnId="{9ACC5814-40F4-4CC6-984D-5C8F588A1947}">
      <dgm:prSet/>
      <dgm:spPr/>
      <dgm:t>
        <a:bodyPr/>
        <a:lstStyle/>
        <a:p>
          <a:endParaRPr lang="ru-RU"/>
        </a:p>
      </dgm:t>
    </dgm:pt>
    <dgm:pt modelId="{74DEB5EC-7DDD-425A-AD85-6958FA4312FA}" type="sibTrans" cxnId="{9ACC5814-40F4-4CC6-984D-5C8F588A1947}">
      <dgm:prSet/>
      <dgm:spPr/>
      <dgm:t>
        <a:bodyPr/>
        <a:lstStyle/>
        <a:p>
          <a:endParaRPr lang="ru-RU"/>
        </a:p>
      </dgm:t>
    </dgm:pt>
    <dgm:pt modelId="{9209287B-7053-4FCA-B440-2727EC5D82A0}">
      <dgm:prSet custT="1"/>
      <dgm:spPr/>
      <dgm:t>
        <a:bodyPr/>
        <a:lstStyle/>
        <a:p>
          <a:r>
            <a:rPr lang="ru-RU" sz="1800" b="1" dirty="0" smtClean="0"/>
            <a:t>предоставление информации об очередности предоставления жилых помещений на условиях социального найма;  (18)</a:t>
          </a:r>
          <a:endParaRPr lang="ru-RU" sz="1800" b="1" dirty="0"/>
        </a:p>
      </dgm:t>
    </dgm:pt>
    <dgm:pt modelId="{FBB84492-DC96-410B-8F63-07E9B1D9FD05}" type="parTrans" cxnId="{975A00E3-6E91-4F19-BE03-8EC6B757BF1B}">
      <dgm:prSet/>
      <dgm:spPr/>
      <dgm:t>
        <a:bodyPr/>
        <a:lstStyle/>
        <a:p>
          <a:endParaRPr lang="ru-RU"/>
        </a:p>
      </dgm:t>
    </dgm:pt>
    <dgm:pt modelId="{78697B66-5C6B-4083-B32E-9F22A49407CA}" type="sibTrans" cxnId="{975A00E3-6E91-4F19-BE03-8EC6B757BF1B}">
      <dgm:prSet/>
      <dgm:spPr/>
      <dgm:t>
        <a:bodyPr/>
        <a:lstStyle/>
        <a:p>
          <a:endParaRPr lang="ru-RU"/>
        </a:p>
      </dgm:t>
    </dgm:pt>
    <dgm:pt modelId="{66BB64A3-54C6-4802-A11E-DA92F115EC9F}">
      <dgm:prSet custT="1"/>
      <dgm:spPr/>
      <dgm:t>
        <a:bodyPr/>
        <a:lstStyle/>
        <a:p>
          <a:r>
            <a:rPr lang="ru-RU" sz="1800" b="1" dirty="0" smtClean="0"/>
            <a:t>предоставление земельного участка, находящегося в муниципальной собственности, без торгов - 1;</a:t>
          </a:r>
          <a:endParaRPr lang="ru-RU" sz="1800" b="1" dirty="0"/>
        </a:p>
      </dgm:t>
    </dgm:pt>
    <dgm:pt modelId="{091CD63F-AF80-478A-9F0C-25F434E5A2BD}" type="parTrans" cxnId="{42BF2A58-6DC5-452D-B13C-C40F418BA565}">
      <dgm:prSet/>
      <dgm:spPr/>
      <dgm:t>
        <a:bodyPr/>
        <a:lstStyle/>
        <a:p>
          <a:endParaRPr lang="ru-RU"/>
        </a:p>
      </dgm:t>
    </dgm:pt>
    <dgm:pt modelId="{04E79FAC-3454-4500-902C-85173CFC96C1}" type="sibTrans" cxnId="{42BF2A58-6DC5-452D-B13C-C40F418BA565}">
      <dgm:prSet/>
      <dgm:spPr/>
      <dgm:t>
        <a:bodyPr/>
        <a:lstStyle/>
        <a:p>
          <a:endParaRPr lang="ru-RU"/>
        </a:p>
      </dgm:t>
    </dgm:pt>
    <dgm:pt modelId="{9C71E7AF-0AAC-4528-9E46-3A79AB9EE187}">
      <dgm:prSet custT="1"/>
      <dgm:spPr/>
      <dgm:t>
        <a:bodyPr/>
        <a:lstStyle/>
        <a:p>
          <a:r>
            <a:rPr lang="ru-RU" sz="1800" b="1" dirty="0" smtClean="0"/>
            <a:t>прием заявлений, документов, а также постановка граждан на учет в качестве нуждающихся в жилых помещениях; (1)</a:t>
          </a:r>
          <a:endParaRPr lang="ru-RU" sz="1800" b="1" dirty="0"/>
        </a:p>
      </dgm:t>
    </dgm:pt>
    <dgm:pt modelId="{DB031109-35C8-494E-9A0A-96A02BE79DB7}" type="parTrans" cxnId="{1219D5EA-B371-4895-BEC6-3F60474DFFE5}">
      <dgm:prSet/>
      <dgm:spPr/>
      <dgm:t>
        <a:bodyPr/>
        <a:lstStyle/>
        <a:p>
          <a:endParaRPr lang="ru-RU"/>
        </a:p>
      </dgm:t>
    </dgm:pt>
    <dgm:pt modelId="{173CF2BA-74D2-4FA0-ACEB-8E2F44FE4E43}" type="sibTrans" cxnId="{1219D5EA-B371-4895-BEC6-3F60474DFFE5}">
      <dgm:prSet/>
      <dgm:spPr/>
      <dgm:t>
        <a:bodyPr/>
        <a:lstStyle/>
        <a:p>
          <a:endParaRPr lang="ru-RU"/>
        </a:p>
      </dgm:t>
    </dgm:pt>
    <dgm:pt modelId="{231D9B58-F067-42A5-A9EB-5F358C4BB0C5}">
      <dgm:prSet custT="1"/>
      <dgm:spPr/>
      <dgm:t>
        <a:bodyPr/>
        <a:lstStyle/>
        <a:p>
          <a:r>
            <a:rPr lang="ru-RU" sz="1800" b="1" dirty="0" smtClean="0"/>
            <a:t>предоставление жилых помещений муниципального специализированного жилищного фонда; (2)</a:t>
          </a:r>
          <a:endParaRPr lang="ru-RU" sz="1800" b="1" dirty="0"/>
        </a:p>
      </dgm:t>
    </dgm:pt>
    <dgm:pt modelId="{A302A50E-2B48-4108-85E2-CD9757717460}" type="parTrans" cxnId="{C45E0137-F8D4-4E1A-B4A3-233F60C423A0}">
      <dgm:prSet/>
      <dgm:spPr/>
      <dgm:t>
        <a:bodyPr/>
        <a:lstStyle/>
        <a:p>
          <a:endParaRPr lang="ru-RU"/>
        </a:p>
      </dgm:t>
    </dgm:pt>
    <dgm:pt modelId="{90D2D1E8-FDC1-4C4E-8A11-DA71AA322961}" type="sibTrans" cxnId="{C45E0137-F8D4-4E1A-B4A3-233F60C423A0}">
      <dgm:prSet/>
      <dgm:spPr/>
      <dgm:t>
        <a:bodyPr/>
        <a:lstStyle/>
        <a:p>
          <a:endParaRPr lang="ru-RU"/>
        </a:p>
      </dgm:t>
    </dgm:pt>
    <dgm:pt modelId="{C1E2F22C-FF5A-4EDE-8359-4AECBA97DB54}">
      <dgm:prSet custT="1"/>
      <dgm:spPr/>
      <dgm:t>
        <a:bodyPr/>
        <a:lstStyle/>
        <a:p>
          <a:r>
            <a:rPr lang="ru-RU" sz="1800" b="1" dirty="0" smtClean="0"/>
            <a:t>признание жилого помещения аварийным, подлежащим сносу или реконструкции (3).</a:t>
          </a:r>
          <a:endParaRPr lang="ru-RU" sz="1800" b="1" dirty="0"/>
        </a:p>
      </dgm:t>
    </dgm:pt>
    <dgm:pt modelId="{80FFD0F4-4936-48C6-B155-034E5CEC6D10}" type="parTrans" cxnId="{CBE3158B-CACF-4FC2-9217-FACA0F8096A7}">
      <dgm:prSet/>
      <dgm:spPr/>
      <dgm:t>
        <a:bodyPr/>
        <a:lstStyle/>
        <a:p>
          <a:endParaRPr lang="ru-RU"/>
        </a:p>
      </dgm:t>
    </dgm:pt>
    <dgm:pt modelId="{0940C913-9A21-48C4-A660-E12632F36F1B}" type="sibTrans" cxnId="{CBE3158B-CACF-4FC2-9217-FACA0F8096A7}">
      <dgm:prSet/>
      <dgm:spPr/>
      <dgm:t>
        <a:bodyPr/>
        <a:lstStyle/>
        <a:p>
          <a:endParaRPr lang="ru-RU"/>
        </a:p>
      </dgm:t>
    </dgm:pt>
    <dgm:pt modelId="{3FAE43EC-A97A-4086-8E8B-7EE1F259B35B}" type="pres">
      <dgm:prSet presAssocID="{96E8B9AB-7F42-4159-A966-B21FC202B0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3B3E81-1539-441A-8F2C-3A91E0044D4B}" type="pres">
      <dgm:prSet presAssocID="{EBB52CD3-2954-4DAA-A793-5476AB97BFC6}" presName="parentText" presStyleLbl="node1" presStyleIdx="0" presStyleCnt="1" custScaleY="173483" custLinFactNeighborX="-13491" custLinFactNeighborY="-91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483EC-2448-49B0-9F4E-50FE07D013F1}" type="pres">
      <dgm:prSet presAssocID="{EBB52CD3-2954-4DAA-A793-5476AB97BFC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297025-6FAB-439E-900C-F5763ECC4A46}" type="presOf" srcId="{231D9B58-F067-42A5-A9EB-5F358C4BB0C5}" destId="{EDE483EC-2448-49B0-9F4E-50FE07D013F1}" srcOrd="0" destOrd="5" presId="urn:microsoft.com/office/officeart/2005/8/layout/vList2"/>
    <dgm:cxn modelId="{CBBB3021-1F64-4FBE-925C-21ABBFD5AA5C}" type="presOf" srcId="{C1E2F22C-FF5A-4EDE-8359-4AECBA97DB54}" destId="{EDE483EC-2448-49B0-9F4E-50FE07D013F1}" srcOrd="0" destOrd="6" presId="urn:microsoft.com/office/officeart/2005/8/layout/vList2"/>
    <dgm:cxn modelId="{C0E40D18-8B03-477F-BE11-97709F866976}" type="presOf" srcId="{9C71E7AF-0AAC-4528-9E46-3A79AB9EE187}" destId="{EDE483EC-2448-49B0-9F4E-50FE07D013F1}" srcOrd="0" destOrd="4" presId="urn:microsoft.com/office/officeart/2005/8/layout/vList2"/>
    <dgm:cxn modelId="{226B2A23-26E4-4228-805D-87C7C0E778CC}" srcId="{96E8B9AB-7F42-4159-A966-B21FC202B021}" destId="{EBB52CD3-2954-4DAA-A793-5476AB97BFC6}" srcOrd="0" destOrd="0" parTransId="{3E54AE2D-0607-42BE-A079-A63E658C0509}" sibTransId="{58DDDC4B-1FCC-4D9C-8332-B92EC81A902A}"/>
    <dgm:cxn modelId="{370F33CB-6DD0-4200-851C-EF839409D4E8}" type="presOf" srcId="{CBEC0C8E-C9EC-400E-8B0F-B6F6BD0BD437}" destId="{EDE483EC-2448-49B0-9F4E-50FE07D013F1}" srcOrd="0" destOrd="0" presId="urn:microsoft.com/office/officeart/2005/8/layout/vList2"/>
    <dgm:cxn modelId="{C45E0137-F8D4-4E1A-B4A3-233F60C423A0}" srcId="{EBB52CD3-2954-4DAA-A793-5476AB97BFC6}" destId="{231D9B58-F067-42A5-A9EB-5F358C4BB0C5}" srcOrd="5" destOrd="0" parTransId="{A302A50E-2B48-4108-85E2-CD9757717460}" sibTransId="{90D2D1E8-FDC1-4C4E-8A11-DA71AA322961}"/>
    <dgm:cxn modelId="{E3087390-40C4-463A-BD5B-3FD12D6067F1}" type="presOf" srcId="{66BB64A3-54C6-4802-A11E-DA92F115EC9F}" destId="{EDE483EC-2448-49B0-9F4E-50FE07D013F1}" srcOrd="0" destOrd="3" presId="urn:microsoft.com/office/officeart/2005/8/layout/vList2"/>
    <dgm:cxn modelId="{1219D5EA-B371-4895-BEC6-3F60474DFFE5}" srcId="{EBB52CD3-2954-4DAA-A793-5476AB97BFC6}" destId="{9C71E7AF-0AAC-4528-9E46-3A79AB9EE187}" srcOrd="4" destOrd="0" parTransId="{DB031109-35C8-494E-9A0A-96A02BE79DB7}" sibTransId="{173CF2BA-74D2-4FA0-ACEB-8E2F44FE4E43}"/>
    <dgm:cxn modelId="{975A00E3-6E91-4F19-BE03-8EC6B757BF1B}" srcId="{EBB52CD3-2954-4DAA-A793-5476AB97BFC6}" destId="{9209287B-7053-4FCA-B440-2727EC5D82A0}" srcOrd="2" destOrd="0" parTransId="{FBB84492-DC96-410B-8F63-07E9B1D9FD05}" sibTransId="{78697B66-5C6B-4083-B32E-9F22A49407CA}"/>
    <dgm:cxn modelId="{42BF2A58-6DC5-452D-B13C-C40F418BA565}" srcId="{EBB52CD3-2954-4DAA-A793-5476AB97BFC6}" destId="{66BB64A3-54C6-4802-A11E-DA92F115EC9F}" srcOrd="3" destOrd="0" parTransId="{091CD63F-AF80-478A-9F0C-25F434E5A2BD}" sibTransId="{04E79FAC-3454-4500-902C-85173CFC96C1}"/>
    <dgm:cxn modelId="{1CF51D66-0AD0-43BB-A318-003891F13BF1}" type="presOf" srcId="{05032FFF-349F-4A60-995F-FFEA7B0C1E6C}" destId="{EDE483EC-2448-49B0-9F4E-50FE07D013F1}" srcOrd="0" destOrd="1" presId="urn:microsoft.com/office/officeart/2005/8/layout/vList2"/>
    <dgm:cxn modelId="{CBE3158B-CACF-4FC2-9217-FACA0F8096A7}" srcId="{EBB52CD3-2954-4DAA-A793-5476AB97BFC6}" destId="{C1E2F22C-FF5A-4EDE-8359-4AECBA97DB54}" srcOrd="6" destOrd="0" parTransId="{80FFD0F4-4936-48C6-B155-034E5CEC6D10}" sibTransId="{0940C913-9A21-48C4-A660-E12632F36F1B}"/>
    <dgm:cxn modelId="{F7E7F56B-37B5-4674-8B14-D79435BC8679}" type="presOf" srcId="{96E8B9AB-7F42-4159-A966-B21FC202B021}" destId="{3FAE43EC-A97A-4086-8E8B-7EE1F259B35B}" srcOrd="0" destOrd="0" presId="urn:microsoft.com/office/officeart/2005/8/layout/vList2"/>
    <dgm:cxn modelId="{9D65607F-DFA9-4CCC-A9C4-5C3B7AF3DB8C}" srcId="{EBB52CD3-2954-4DAA-A793-5476AB97BFC6}" destId="{CBEC0C8E-C9EC-400E-8B0F-B6F6BD0BD437}" srcOrd="0" destOrd="0" parTransId="{67F96554-CC46-4F30-8FB9-260531A87A3C}" sibTransId="{56BAA2EB-0FCF-4B39-8461-9ADA31256AE8}"/>
    <dgm:cxn modelId="{9ACC5814-40F4-4CC6-984D-5C8F588A1947}" srcId="{EBB52CD3-2954-4DAA-A793-5476AB97BFC6}" destId="{05032FFF-349F-4A60-995F-FFEA7B0C1E6C}" srcOrd="1" destOrd="0" parTransId="{DAA35FED-51D3-4294-9629-456ACC50EFBD}" sibTransId="{74DEB5EC-7DDD-425A-AD85-6958FA4312FA}"/>
    <dgm:cxn modelId="{EFF89359-FEE0-41F7-BA4E-2EE0802E2985}" type="presOf" srcId="{9209287B-7053-4FCA-B440-2727EC5D82A0}" destId="{EDE483EC-2448-49B0-9F4E-50FE07D013F1}" srcOrd="0" destOrd="2" presId="urn:microsoft.com/office/officeart/2005/8/layout/vList2"/>
    <dgm:cxn modelId="{A4BEE941-3311-4A5B-8F94-4451B39FE666}" type="presOf" srcId="{EBB52CD3-2954-4DAA-A793-5476AB97BFC6}" destId="{BA3B3E81-1539-441A-8F2C-3A91E0044D4B}" srcOrd="0" destOrd="0" presId="urn:microsoft.com/office/officeart/2005/8/layout/vList2"/>
    <dgm:cxn modelId="{A6705468-C580-4673-A753-DDF521AA75C7}" type="presParOf" srcId="{3FAE43EC-A97A-4086-8E8B-7EE1F259B35B}" destId="{BA3B3E81-1539-441A-8F2C-3A91E0044D4B}" srcOrd="0" destOrd="0" presId="urn:microsoft.com/office/officeart/2005/8/layout/vList2"/>
    <dgm:cxn modelId="{33F25A38-FF8F-4A4E-9AA4-2323992D8041}" type="presParOf" srcId="{3FAE43EC-A97A-4086-8E8B-7EE1F259B35B}" destId="{EDE483EC-2448-49B0-9F4E-50FE07D013F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EBC12D4-D4EF-45A0-90FB-533D5D8148F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19284D0-0FC9-412D-94EC-6853B78D1F89}">
      <dgm:prSet custT="1"/>
      <dgm:spPr/>
      <dgm:t>
        <a:bodyPr/>
        <a:lstStyle/>
        <a:p>
          <a:pPr rtl="0"/>
          <a:r>
            <a:rPr lang="ru-RU" sz="2800" b="1" dirty="0" smtClean="0"/>
            <a:t>Организаций, ведущих воинский учет  – </a:t>
          </a:r>
          <a:r>
            <a:rPr lang="ru-RU" sz="2800" b="1" dirty="0" smtClean="0">
              <a:solidFill>
                <a:srgbClr val="FF0000"/>
              </a:solidFill>
            </a:rPr>
            <a:t>18</a:t>
          </a:r>
          <a:endParaRPr lang="ru-RU" sz="2800" dirty="0">
            <a:solidFill>
              <a:srgbClr val="FF0000"/>
            </a:solidFill>
          </a:endParaRPr>
        </a:p>
      </dgm:t>
    </dgm:pt>
    <dgm:pt modelId="{C58D880D-477D-402A-9A6A-1CF3E3FEA0CB}" type="parTrans" cxnId="{7FEBACCE-BE8B-4C93-9A22-CD1710ED8CE6}">
      <dgm:prSet/>
      <dgm:spPr/>
      <dgm:t>
        <a:bodyPr/>
        <a:lstStyle/>
        <a:p>
          <a:endParaRPr lang="ru-RU"/>
        </a:p>
      </dgm:t>
    </dgm:pt>
    <dgm:pt modelId="{92515F05-941D-4645-9AA2-37A1E427E323}" type="sibTrans" cxnId="{7FEBACCE-BE8B-4C93-9A22-CD1710ED8CE6}">
      <dgm:prSet/>
      <dgm:spPr/>
      <dgm:t>
        <a:bodyPr/>
        <a:lstStyle/>
        <a:p>
          <a:endParaRPr lang="ru-RU"/>
        </a:p>
      </dgm:t>
    </dgm:pt>
    <dgm:pt modelId="{39F1BF36-5DDC-4802-BB00-845EA9D84062}">
      <dgm:prSet custT="1"/>
      <dgm:spPr/>
      <dgm:t>
        <a:bodyPr/>
        <a:lstStyle/>
        <a:p>
          <a:pPr rtl="0"/>
          <a:r>
            <a:rPr lang="ru-RU" sz="2800" b="1" dirty="0" smtClean="0"/>
            <a:t>Граждане, подлежащие призыву на военную службу (призывники) – </a:t>
          </a:r>
          <a:r>
            <a:rPr lang="ru-RU" sz="2800" b="1" dirty="0" smtClean="0">
              <a:solidFill>
                <a:srgbClr val="FF0000"/>
              </a:solidFill>
            </a:rPr>
            <a:t>47</a:t>
          </a:r>
          <a:r>
            <a:rPr lang="ru-RU" sz="2800" b="1" dirty="0" smtClean="0"/>
            <a:t>, </a:t>
          </a:r>
        </a:p>
        <a:p>
          <a:pPr rtl="0"/>
          <a:r>
            <a:rPr lang="ru-RU" sz="2800" b="1" dirty="0" smtClean="0"/>
            <a:t>в том числе поставленные на воинский учет в 2023 году  - </a:t>
          </a:r>
          <a:r>
            <a:rPr lang="ru-RU" sz="2800" b="1" dirty="0" smtClean="0">
              <a:solidFill>
                <a:srgbClr val="FF0000"/>
              </a:solidFill>
            </a:rPr>
            <a:t>12.</a:t>
          </a:r>
          <a:endParaRPr lang="ru-RU" sz="2800" dirty="0">
            <a:solidFill>
              <a:srgbClr val="FF0000"/>
            </a:solidFill>
          </a:endParaRPr>
        </a:p>
      </dgm:t>
    </dgm:pt>
    <dgm:pt modelId="{0B578263-071D-41C9-9F62-1763E9E34BAD}" type="parTrans" cxnId="{38DBDB71-F83E-4519-8DBB-77CB418A8BC1}">
      <dgm:prSet/>
      <dgm:spPr/>
      <dgm:t>
        <a:bodyPr/>
        <a:lstStyle/>
        <a:p>
          <a:endParaRPr lang="ru-RU"/>
        </a:p>
      </dgm:t>
    </dgm:pt>
    <dgm:pt modelId="{DFC1B899-56A1-4903-A2DC-DB3B10464F2F}" type="sibTrans" cxnId="{38DBDB71-F83E-4519-8DBB-77CB418A8BC1}">
      <dgm:prSet/>
      <dgm:spPr/>
      <dgm:t>
        <a:bodyPr/>
        <a:lstStyle/>
        <a:p>
          <a:endParaRPr lang="ru-RU"/>
        </a:p>
      </dgm:t>
    </dgm:pt>
    <dgm:pt modelId="{D3E54389-6A01-4D26-A684-7BC5C5CB5BC7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tx1"/>
              </a:solidFill>
            </a:rPr>
            <a:t>В ходе работ призывных комиссий весна-осень 2023 года в ряды Российской армии убыло </a:t>
          </a:r>
          <a:r>
            <a:rPr lang="ru-RU" sz="2800" b="1" dirty="0" smtClean="0">
              <a:solidFill>
                <a:srgbClr val="FF0000"/>
              </a:solidFill>
            </a:rPr>
            <a:t>8</a:t>
          </a:r>
          <a:r>
            <a:rPr lang="ru-RU" sz="2800" b="1" dirty="0" smtClean="0">
              <a:solidFill>
                <a:schemeClr val="tx1"/>
              </a:solidFill>
            </a:rPr>
            <a:t> человек</a:t>
          </a:r>
          <a:endParaRPr lang="ru-RU" sz="2800" b="1" dirty="0">
            <a:solidFill>
              <a:schemeClr val="tx1"/>
            </a:solidFill>
          </a:endParaRPr>
        </a:p>
      </dgm:t>
    </dgm:pt>
    <dgm:pt modelId="{6D109D1C-0B1D-42A7-A9FD-D8647B1135B5}" type="parTrans" cxnId="{8F5082AF-227F-4063-870D-5E73F418CC87}">
      <dgm:prSet/>
      <dgm:spPr/>
      <dgm:t>
        <a:bodyPr/>
        <a:lstStyle/>
        <a:p>
          <a:endParaRPr lang="ru-RU"/>
        </a:p>
      </dgm:t>
    </dgm:pt>
    <dgm:pt modelId="{803B8280-CBA8-4D6B-9A08-40CF5F0FFC0E}" type="sibTrans" cxnId="{8F5082AF-227F-4063-870D-5E73F418CC87}">
      <dgm:prSet/>
      <dgm:spPr/>
      <dgm:t>
        <a:bodyPr/>
        <a:lstStyle/>
        <a:p>
          <a:endParaRPr lang="ru-RU"/>
        </a:p>
      </dgm:t>
    </dgm:pt>
    <dgm:pt modelId="{46D2BD84-B813-47D7-A65D-89B66AEBBA23}" type="pres">
      <dgm:prSet presAssocID="{3EBC12D4-D4EF-45A0-90FB-533D5D8148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3D6B84-63ED-4F4D-A0E9-E236B2225D0E}" type="pres">
      <dgm:prSet presAssocID="{A19284D0-0FC9-412D-94EC-6853B78D1F8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25122-4011-4320-974B-F7A1511C3C4C}" type="pres">
      <dgm:prSet presAssocID="{92515F05-941D-4645-9AA2-37A1E427E323}" presName="spacer" presStyleCnt="0"/>
      <dgm:spPr/>
    </dgm:pt>
    <dgm:pt modelId="{31695DCE-1CFF-45B2-9C26-9BFECE1FEBD7}" type="pres">
      <dgm:prSet presAssocID="{39F1BF36-5DDC-4802-BB00-845EA9D8406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96952-86DD-43EC-857D-1DEE866A4D4C}" type="pres">
      <dgm:prSet presAssocID="{DFC1B899-56A1-4903-A2DC-DB3B10464F2F}" presName="spacer" presStyleCnt="0"/>
      <dgm:spPr/>
    </dgm:pt>
    <dgm:pt modelId="{06D382C1-A869-4426-85E1-734437D28D7A}" type="pres">
      <dgm:prSet presAssocID="{D3E54389-6A01-4D26-A684-7BC5C5CB5BC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EBACCE-BE8B-4C93-9A22-CD1710ED8CE6}" srcId="{3EBC12D4-D4EF-45A0-90FB-533D5D8148F6}" destId="{A19284D0-0FC9-412D-94EC-6853B78D1F89}" srcOrd="0" destOrd="0" parTransId="{C58D880D-477D-402A-9A6A-1CF3E3FEA0CB}" sibTransId="{92515F05-941D-4645-9AA2-37A1E427E323}"/>
    <dgm:cxn modelId="{670E42C2-FE6E-4C11-844B-236424D49928}" type="presOf" srcId="{39F1BF36-5DDC-4802-BB00-845EA9D84062}" destId="{31695DCE-1CFF-45B2-9C26-9BFECE1FEBD7}" srcOrd="0" destOrd="0" presId="urn:microsoft.com/office/officeart/2005/8/layout/vList2"/>
    <dgm:cxn modelId="{5C26E04F-2FE5-488A-B1CF-72A6F87D8790}" type="presOf" srcId="{D3E54389-6A01-4D26-A684-7BC5C5CB5BC7}" destId="{06D382C1-A869-4426-85E1-734437D28D7A}" srcOrd="0" destOrd="0" presId="urn:microsoft.com/office/officeart/2005/8/layout/vList2"/>
    <dgm:cxn modelId="{8F5082AF-227F-4063-870D-5E73F418CC87}" srcId="{3EBC12D4-D4EF-45A0-90FB-533D5D8148F6}" destId="{D3E54389-6A01-4D26-A684-7BC5C5CB5BC7}" srcOrd="2" destOrd="0" parTransId="{6D109D1C-0B1D-42A7-A9FD-D8647B1135B5}" sibTransId="{803B8280-CBA8-4D6B-9A08-40CF5F0FFC0E}"/>
    <dgm:cxn modelId="{38DBDB71-F83E-4519-8DBB-77CB418A8BC1}" srcId="{3EBC12D4-D4EF-45A0-90FB-533D5D8148F6}" destId="{39F1BF36-5DDC-4802-BB00-845EA9D84062}" srcOrd="1" destOrd="0" parTransId="{0B578263-071D-41C9-9F62-1763E9E34BAD}" sibTransId="{DFC1B899-56A1-4903-A2DC-DB3B10464F2F}"/>
    <dgm:cxn modelId="{5752A49C-5425-406A-A6B7-A605FED6F54B}" type="presOf" srcId="{3EBC12D4-D4EF-45A0-90FB-533D5D8148F6}" destId="{46D2BD84-B813-47D7-A65D-89B66AEBBA23}" srcOrd="0" destOrd="0" presId="urn:microsoft.com/office/officeart/2005/8/layout/vList2"/>
    <dgm:cxn modelId="{D9E6B8BD-41E7-4F43-9545-D426C2FBE9E6}" type="presOf" srcId="{A19284D0-0FC9-412D-94EC-6853B78D1F89}" destId="{143D6B84-63ED-4F4D-A0E9-E236B2225D0E}" srcOrd="0" destOrd="0" presId="urn:microsoft.com/office/officeart/2005/8/layout/vList2"/>
    <dgm:cxn modelId="{6EF1AB5E-9C71-4804-BA6B-30AFCEA7E826}" type="presParOf" srcId="{46D2BD84-B813-47D7-A65D-89B66AEBBA23}" destId="{143D6B84-63ED-4F4D-A0E9-E236B2225D0E}" srcOrd="0" destOrd="0" presId="urn:microsoft.com/office/officeart/2005/8/layout/vList2"/>
    <dgm:cxn modelId="{92EE3FB7-FCB8-41A8-8811-31D52E0D3B78}" type="presParOf" srcId="{46D2BD84-B813-47D7-A65D-89B66AEBBA23}" destId="{2D025122-4011-4320-974B-F7A1511C3C4C}" srcOrd="1" destOrd="0" presId="urn:microsoft.com/office/officeart/2005/8/layout/vList2"/>
    <dgm:cxn modelId="{D12FF6D3-B49F-46F2-967A-07DEA85E2331}" type="presParOf" srcId="{46D2BD84-B813-47D7-A65D-89B66AEBBA23}" destId="{31695DCE-1CFF-45B2-9C26-9BFECE1FEBD7}" srcOrd="2" destOrd="0" presId="urn:microsoft.com/office/officeart/2005/8/layout/vList2"/>
    <dgm:cxn modelId="{9EF1B026-9B9D-476A-9DE2-57A15160BE40}" type="presParOf" srcId="{46D2BD84-B813-47D7-A65D-89B66AEBBA23}" destId="{E6C96952-86DD-43EC-857D-1DEE866A4D4C}" srcOrd="3" destOrd="0" presId="urn:microsoft.com/office/officeart/2005/8/layout/vList2"/>
    <dgm:cxn modelId="{C3A819D1-E98A-4C57-BCE7-BBAD716B4ED0}" type="presParOf" srcId="{46D2BD84-B813-47D7-A65D-89B66AEBBA23}" destId="{06D382C1-A869-4426-85E1-734437D28D7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3438E-4BF5-4257-A069-CD8CEA28E6C4}">
      <dsp:nvSpPr>
        <dsp:cNvPr id="0" name=""/>
        <dsp:cNvSpPr/>
      </dsp:nvSpPr>
      <dsp:spPr>
        <a:xfrm>
          <a:off x="0" y="3529733"/>
          <a:ext cx="6339347" cy="57908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Приобретение светодиодных светильников</a:t>
          </a:r>
          <a:endParaRPr lang="ru-RU" sz="2000" b="1" kern="1200" dirty="0"/>
        </a:p>
      </dsp:txBody>
      <dsp:txXfrm>
        <a:off x="0" y="3529733"/>
        <a:ext cx="6339347" cy="579082"/>
      </dsp:txXfrm>
    </dsp:sp>
    <dsp:sp modelId="{8039B273-6311-42DA-B537-B338E9FC9D12}">
      <dsp:nvSpPr>
        <dsp:cNvPr id="0" name=""/>
        <dsp:cNvSpPr/>
      </dsp:nvSpPr>
      <dsp:spPr>
        <a:xfrm rot="10800000">
          <a:off x="0" y="2647791"/>
          <a:ext cx="6339347" cy="890628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Благоустройство сельских территорий</a:t>
          </a:r>
          <a:endParaRPr lang="ru-RU" sz="2000" b="1" kern="1200"/>
        </a:p>
      </dsp:txBody>
      <dsp:txXfrm rot="10800000">
        <a:off x="0" y="2647791"/>
        <a:ext cx="6339347" cy="578703"/>
      </dsp:txXfrm>
    </dsp:sp>
    <dsp:sp modelId="{E451B61F-53F9-4DDA-9358-1338E3E6E63A}">
      <dsp:nvSpPr>
        <dsp:cNvPr id="0" name=""/>
        <dsp:cNvSpPr/>
      </dsp:nvSpPr>
      <dsp:spPr>
        <a:xfrm rot="10800000">
          <a:off x="0" y="1765849"/>
          <a:ext cx="6339347" cy="890628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Реализацию инициативных проектов</a:t>
          </a:r>
          <a:endParaRPr lang="ru-RU" sz="2000" b="1" kern="1200"/>
        </a:p>
      </dsp:txBody>
      <dsp:txXfrm rot="10800000">
        <a:off x="0" y="1765849"/>
        <a:ext cx="6339347" cy="578703"/>
      </dsp:txXfrm>
    </dsp:sp>
    <dsp:sp modelId="{6CA35CA8-3691-43A7-ACBD-A2D6DB1F48C8}">
      <dsp:nvSpPr>
        <dsp:cNvPr id="0" name=""/>
        <dsp:cNvSpPr/>
      </dsp:nvSpPr>
      <dsp:spPr>
        <a:xfrm rot="10800000">
          <a:off x="0" y="883907"/>
          <a:ext cx="6339347" cy="890628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Формирование комфортной городской среды</a:t>
          </a:r>
          <a:endParaRPr lang="ru-RU" sz="2000" b="1" i="0" kern="1200" dirty="0"/>
        </a:p>
      </dsp:txBody>
      <dsp:txXfrm rot="10800000">
        <a:off x="0" y="883907"/>
        <a:ext cx="6339347" cy="578703"/>
      </dsp:txXfrm>
    </dsp:sp>
    <dsp:sp modelId="{95D4CF28-A538-4D76-8DB7-DED19B0EF3CA}">
      <dsp:nvSpPr>
        <dsp:cNvPr id="0" name=""/>
        <dsp:cNvSpPr/>
      </dsp:nvSpPr>
      <dsp:spPr>
        <a:xfrm rot="10800000">
          <a:off x="0" y="1965"/>
          <a:ext cx="6339347" cy="890628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Привлекли более 2,3 млн. рублей на:</a:t>
          </a:r>
          <a:endParaRPr lang="ru-RU" sz="2000" b="1" i="0" kern="1200" dirty="0">
            <a:solidFill>
              <a:schemeClr val="tx1"/>
            </a:solidFill>
          </a:endParaRPr>
        </a:p>
      </dsp:txBody>
      <dsp:txXfrm rot="10800000">
        <a:off x="0" y="1965"/>
        <a:ext cx="6339347" cy="5787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CE21C-8E4C-40FD-88AE-B395C816CEFC}">
      <dsp:nvSpPr>
        <dsp:cNvPr id="0" name=""/>
        <dsp:cNvSpPr/>
      </dsp:nvSpPr>
      <dsp:spPr>
        <a:xfrm>
          <a:off x="0" y="0"/>
          <a:ext cx="6805015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Установлен </a:t>
          </a:r>
          <a:r>
            <a:rPr lang="ru-RU" sz="2000" b="1" kern="1200" dirty="0" smtClean="0">
              <a:solidFill>
                <a:srgbClr val="FF0000"/>
              </a:solidFill>
            </a:rPr>
            <a:t>один пожарный водоем</a:t>
          </a:r>
          <a:r>
            <a:rPr lang="ru-RU" sz="2000" b="1" kern="1200" dirty="0" smtClean="0"/>
            <a:t> по улице Лесная</a:t>
          </a:r>
          <a:endParaRPr lang="ru-RU" sz="2000" kern="1200" dirty="0"/>
        </a:p>
      </dsp:txBody>
      <dsp:txXfrm>
        <a:off x="59399" y="59399"/>
        <a:ext cx="6686217" cy="1098002"/>
      </dsp:txXfrm>
    </dsp:sp>
    <dsp:sp modelId="{D9D2EBF6-6CF8-44EA-807F-3DDA231085DE}">
      <dsp:nvSpPr>
        <dsp:cNvPr id="0" name=""/>
        <dsp:cNvSpPr/>
      </dsp:nvSpPr>
      <dsp:spPr>
        <a:xfrm>
          <a:off x="0" y="1413594"/>
          <a:ext cx="6805015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Устройство противопожарной минерализованной полосы по </a:t>
          </a:r>
          <a:r>
            <a:rPr lang="ru-RU" sz="2000" b="1" kern="1200" dirty="0" smtClean="0">
              <a:solidFill>
                <a:srgbClr val="FF0000"/>
              </a:solidFill>
            </a:rPr>
            <a:t>улицам Северная и Зеленая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59399" y="1472993"/>
        <a:ext cx="6686217" cy="10980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D6B8E-55F9-4BF5-A354-927C0723397A}">
      <dsp:nvSpPr>
        <dsp:cNvPr id="0" name=""/>
        <dsp:cNvSpPr/>
      </dsp:nvSpPr>
      <dsp:spPr>
        <a:xfrm>
          <a:off x="0" y="54012"/>
          <a:ext cx="9790470" cy="5516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По земельным участкам, находящимся в селитебной части </a:t>
          </a:r>
          <a:r>
            <a:rPr lang="ru-RU" sz="2300" b="1" kern="1200" dirty="0" smtClean="0"/>
            <a:t>поселения:</a:t>
          </a:r>
          <a:endParaRPr lang="ru-RU" sz="2300" kern="1200" dirty="0"/>
        </a:p>
      </dsp:txBody>
      <dsp:txXfrm>
        <a:off x="26930" y="80942"/>
        <a:ext cx="9736610" cy="497795"/>
      </dsp:txXfrm>
    </dsp:sp>
    <dsp:sp modelId="{88611F05-D2A7-4E54-84F5-0BA148360E43}">
      <dsp:nvSpPr>
        <dsp:cNvPr id="0" name=""/>
        <dsp:cNvSpPr/>
      </dsp:nvSpPr>
      <dsp:spPr>
        <a:xfrm>
          <a:off x="0" y="605667"/>
          <a:ext cx="9790470" cy="1428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0847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 4 договора аренды земельных участка с физическими лицами под строительство индивидуального жилого дома;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1 договор аренды земельного участка предоставлен под  личное подсобное хозяйство.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1 договора аренды  земельного участка предоставлен под индивидуальное жилищное строительство.</a:t>
          </a:r>
          <a:endParaRPr lang="ru-RU" sz="1800" kern="1200" dirty="0"/>
        </a:p>
      </dsp:txBody>
      <dsp:txXfrm>
        <a:off x="0" y="605667"/>
        <a:ext cx="9790470" cy="1428300"/>
      </dsp:txXfrm>
    </dsp:sp>
    <dsp:sp modelId="{4A1C464F-02F7-4B62-9CFC-45D446355B54}">
      <dsp:nvSpPr>
        <dsp:cNvPr id="0" name=""/>
        <dsp:cNvSpPr/>
      </dsp:nvSpPr>
      <dsp:spPr>
        <a:xfrm>
          <a:off x="0" y="2033967"/>
          <a:ext cx="9790470" cy="5516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smtClean="0"/>
            <a:t>По территории поселения:</a:t>
          </a:r>
          <a:endParaRPr lang="ru-RU" sz="2300" kern="1200"/>
        </a:p>
      </dsp:txBody>
      <dsp:txXfrm>
        <a:off x="26930" y="2060897"/>
        <a:ext cx="9736610" cy="497795"/>
      </dsp:txXfrm>
    </dsp:sp>
    <dsp:sp modelId="{9196575B-1E3D-492D-8298-2728939659C9}">
      <dsp:nvSpPr>
        <dsp:cNvPr id="0" name=""/>
        <dsp:cNvSpPr/>
      </dsp:nvSpPr>
      <dsp:spPr>
        <a:xfrm>
          <a:off x="0" y="2585622"/>
          <a:ext cx="9790470" cy="1761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0847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7 земельных участка и объектов недвижимости  представлены в собственность согласно Федерального закона от 05.04.2021 года №79-ФЗ «О внесении изменений в отдельные законодательные акты Российской Федерации» («Гаражная амнистия»);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 1 земельный участок предоставлен под ведение огородничества;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2 земельных участка предоставлены под размещение квартиры;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 1 земельный участок предоставлен под строительство индивидуального гаража.</a:t>
          </a:r>
          <a:endParaRPr lang="ru-RU" sz="1800" kern="1200" dirty="0"/>
        </a:p>
      </dsp:txBody>
      <dsp:txXfrm>
        <a:off x="0" y="2585622"/>
        <a:ext cx="9790470" cy="17615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CE21C-8E4C-40FD-88AE-B395C816CEFC}">
      <dsp:nvSpPr>
        <dsp:cNvPr id="0" name=""/>
        <dsp:cNvSpPr/>
      </dsp:nvSpPr>
      <dsp:spPr>
        <a:xfrm>
          <a:off x="0" y="0"/>
          <a:ext cx="6108563" cy="5767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Письменные обращения:</a:t>
          </a:r>
          <a:endParaRPr lang="ru-RU" sz="2400" kern="1200" dirty="0"/>
        </a:p>
      </dsp:txBody>
      <dsp:txXfrm>
        <a:off x="28157" y="28157"/>
        <a:ext cx="6052249" cy="520481"/>
      </dsp:txXfrm>
    </dsp:sp>
    <dsp:sp modelId="{131FE5D4-0FB0-4FCA-B7F3-1603CA5CA973}">
      <dsp:nvSpPr>
        <dsp:cNvPr id="0" name=""/>
        <dsp:cNvSpPr/>
      </dsp:nvSpPr>
      <dsp:spPr>
        <a:xfrm>
          <a:off x="0" y="578893"/>
          <a:ext cx="6108563" cy="1615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947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Жилищные – 15</a:t>
          </a:r>
          <a:endParaRPr lang="ru-RU" sz="2400" b="1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Благоустройство – 5</a:t>
          </a:r>
          <a:endParaRPr lang="ru-RU" sz="2400" b="1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Социальные – 4</a:t>
          </a:r>
          <a:endParaRPr lang="ru-RU" sz="2400" b="1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Иные - 3</a:t>
          </a:r>
          <a:endParaRPr lang="ru-RU" sz="2400" b="1" kern="1200" dirty="0"/>
        </a:p>
      </dsp:txBody>
      <dsp:txXfrm>
        <a:off x="0" y="578893"/>
        <a:ext cx="6108563" cy="1615608"/>
      </dsp:txXfrm>
    </dsp:sp>
    <dsp:sp modelId="{D9D2EBF6-6CF8-44EA-807F-3DDA231085DE}">
      <dsp:nvSpPr>
        <dsp:cNvPr id="0" name=""/>
        <dsp:cNvSpPr/>
      </dsp:nvSpPr>
      <dsp:spPr>
        <a:xfrm>
          <a:off x="0" y="2194501"/>
          <a:ext cx="6108563" cy="5767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Устные обращения:</a:t>
          </a:r>
          <a:endParaRPr lang="ru-RU" sz="2400" b="1" kern="1200" dirty="0">
            <a:solidFill>
              <a:srgbClr val="FF0000"/>
            </a:solidFill>
          </a:endParaRPr>
        </a:p>
      </dsp:txBody>
      <dsp:txXfrm>
        <a:off x="28157" y="2222658"/>
        <a:ext cx="6052249" cy="520481"/>
      </dsp:txXfrm>
    </dsp:sp>
    <dsp:sp modelId="{544592B3-DB13-4A86-8069-DA8EEA3A715E}">
      <dsp:nvSpPr>
        <dsp:cNvPr id="0" name=""/>
        <dsp:cNvSpPr/>
      </dsp:nvSpPr>
      <dsp:spPr>
        <a:xfrm>
          <a:off x="0" y="2771296"/>
          <a:ext cx="6108563" cy="1191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947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Жилищные – 15</a:t>
          </a:r>
          <a:endParaRPr lang="ru-RU" sz="2400" b="1" kern="1200" dirty="0">
            <a:solidFill>
              <a:srgbClr val="FF0000"/>
            </a:solidFill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Исполнение воинской обязанности - 18</a:t>
          </a:r>
          <a:endParaRPr lang="ru-RU" sz="2400" b="1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Иные - 3</a:t>
          </a:r>
          <a:endParaRPr lang="ru-RU" sz="2400" b="1" kern="1200" dirty="0"/>
        </a:p>
      </dsp:txBody>
      <dsp:txXfrm>
        <a:off x="0" y="2771296"/>
        <a:ext cx="6108563" cy="119151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CE21C-8E4C-40FD-88AE-B395C816CEFC}">
      <dsp:nvSpPr>
        <dsp:cNvPr id="0" name=""/>
        <dsp:cNvSpPr/>
      </dsp:nvSpPr>
      <dsp:spPr>
        <a:xfrm>
          <a:off x="0" y="0"/>
          <a:ext cx="8379815" cy="7872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Зарегистрировано </a:t>
          </a:r>
          <a:r>
            <a:rPr lang="ru-RU" sz="2800" b="1" kern="1200" dirty="0" smtClean="0">
              <a:solidFill>
                <a:srgbClr val="FF0000"/>
              </a:solidFill>
            </a:rPr>
            <a:t>37</a:t>
          </a:r>
          <a:r>
            <a:rPr lang="ru-RU" sz="2800" b="1" kern="1200" dirty="0" smtClean="0"/>
            <a:t> актов гражданского состояния: </a:t>
          </a:r>
          <a:endParaRPr lang="ru-RU" sz="2800" b="1" kern="1200" dirty="0"/>
        </a:p>
      </dsp:txBody>
      <dsp:txXfrm>
        <a:off x="38431" y="38431"/>
        <a:ext cx="8302953" cy="710405"/>
      </dsp:txXfrm>
    </dsp:sp>
    <dsp:sp modelId="{131FE5D4-0FB0-4FCA-B7F3-1603CA5CA973}">
      <dsp:nvSpPr>
        <dsp:cNvPr id="0" name=""/>
        <dsp:cNvSpPr/>
      </dsp:nvSpPr>
      <dsp:spPr>
        <a:xfrm>
          <a:off x="0" y="794616"/>
          <a:ext cx="8379815" cy="2376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059" tIns="35560" rIns="199136" bIns="3556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1" kern="1200" dirty="0" smtClean="0"/>
            <a:t>о рождении – 7</a:t>
          </a:r>
          <a:endParaRPr lang="ru-RU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1" kern="1200" dirty="0" smtClean="0"/>
            <a:t>об установлении отцовства – 1</a:t>
          </a:r>
          <a:endParaRPr lang="ru-RU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1" kern="1200" dirty="0" smtClean="0"/>
            <a:t>о смерти – 24</a:t>
          </a:r>
          <a:endParaRPr lang="ru-RU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1" kern="1200" dirty="0" smtClean="0"/>
            <a:t>о заключении брака – 1</a:t>
          </a:r>
          <a:endParaRPr lang="ru-RU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800" b="1" kern="1200" dirty="0" smtClean="0"/>
            <a:t>о расторжении брака (по решению суда) – 4</a:t>
          </a:r>
          <a:endParaRPr lang="ru-RU" sz="2800" b="1" kern="1200" dirty="0"/>
        </a:p>
      </dsp:txBody>
      <dsp:txXfrm>
        <a:off x="0" y="794616"/>
        <a:ext cx="8379815" cy="2376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C5E75-663F-4734-AFE8-31F3171C3BAA}">
      <dsp:nvSpPr>
        <dsp:cNvPr id="0" name=""/>
        <dsp:cNvSpPr/>
      </dsp:nvSpPr>
      <dsp:spPr>
        <a:xfrm>
          <a:off x="0" y="364086"/>
          <a:ext cx="7890931" cy="21674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«Формирование комфортной городской среды на территории сельского поселения Алябьевский»:  </a:t>
          </a:r>
          <a:r>
            <a:rPr lang="ru-RU" sz="2800" b="1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Благоустройство парка дома культуры «Авангард»</a:t>
          </a: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 </a:t>
          </a: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1 733 472,62 рублей</a:t>
          </a:r>
          <a:endParaRPr lang="ru-RU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105805" y="469891"/>
        <a:ext cx="7679321" cy="1955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33F70-F643-4FD1-8E17-78C4A4123588}">
      <dsp:nvSpPr>
        <dsp:cNvPr id="0" name=""/>
        <dsp:cNvSpPr/>
      </dsp:nvSpPr>
      <dsp:spPr>
        <a:xfrm>
          <a:off x="0" y="1239330"/>
          <a:ext cx="8229598" cy="1901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Инициативное проектирование:</a:t>
          </a: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2800" b="1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«МиМиМишки» </a:t>
          </a:r>
          <a:r>
            <a:rPr lang="ru-RU" sz="2800" b="1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667 413,91 рублей</a:t>
          </a: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«Красота вокруг нас» </a:t>
          </a:r>
          <a:r>
            <a:rPr lang="ru-RU" sz="2800" b="1" kern="1200" dirty="0" smtClean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173 933,33 рублей</a:t>
          </a:r>
          <a:endParaRPr lang="ru-RU" sz="2800" b="1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92811" y="1332141"/>
        <a:ext cx="8043976" cy="1715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508BB-18AB-47DA-8FE6-CDF77C711A91}">
      <dsp:nvSpPr>
        <dsp:cNvPr id="0" name=""/>
        <dsp:cNvSpPr/>
      </dsp:nvSpPr>
      <dsp:spPr>
        <a:xfrm>
          <a:off x="0" y="162624"/>
          <a:ext cx="9160649" cy="28898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Затраты составили: </a:t>
          </a:r>
          <a:r>
            <a:rPr lang="ru-RU" sz="2400" b="1" kern="1200" dirty="0" smtClean="0">
              <a:solidFill>
                <a:srgbClr val="FF0000"/>
              </a:solidFill>
            </a:rPr>
            <a:t>1 820 381,68 рублей</a:t>
          </a:r>
          <a:r>
            <a:rPr lang="ru-RU" sz="2400" b="1" kern="1200" dirty="0" smtClean="0">
              <a:solidFill>
                <a:schemeClr val="tx1"/>
              </a:solidFill>
            </a:rPr>
            <a:t>, в том числе: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1. На электроэнергию – 1 615 958,79 руб.;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2. Техническое обслуживание сетей уличного освещения – 142 134,77 руб.;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3. Размещение оборудования наружного уличного освещения (аренда опор) – 62 288,12 руб.</a:t>
          </a:r>
          <a:endParaRPr lang="ru-RU" sz="2400" b="1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sp:txBody>
      <dsp:txXfrm>
        <a:off x="141073" y="303697"/>
        <a:ext cx="8878503" cy="26077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6A1286-4507-4001-8B1E-E901F47F6EBE}">
      <dsp:nvSpPr>
        <dsp:cNvPr id="0" name=""/>
        <dsp:cNvSpPr/>
      </dsp:nvSpPr>
      <dsp:spPr>
        <a:xfrm>
          <a:off x="0" y="0"/>
          <a:ext cx="7298267" cy="106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Замена и ремонт </a:t>
          </a:r>
          <a:r>
            <a:rPr lang="ru-RU" sz="2800" b="1" kern="1200" dirty="0" smtClean="0">
              <a:solidFill>
                <a:srgbClr val="FF0000"/>
              </a:solidFill>
            </a:rPr>
            <a:t>5</a:t>
          </a:r>
          <a:r>
            <a:rPr lang="ru-RU" sz="2800" b="1" kern="1200" dirty="0" smtClean="0"/>
            <a:t> контейнеров для сбора ТКО </a:t>
          </a:r>
          <a:endParaRPr lang="ru-RU" sz="2800" b="1" kern="1200" dirty="0"/>
        </a:p>
      </dsp:txBody>
      <dsp:txXfrm>
        <a:off x="52089" y="52089"/>
        <a:ext cx="7194089" cy="962862"/>
      </dsp:txXfrm>
    </dsp:sp>
    <dsp:sp modelId="{0057A24C-F692-4746-88DE-E0E29867953C}">
      <dsp:nvSpPr>
        <dsp:cNvPr id="0" name=""/>
        <dsp:cNvSpPr/>
      </dsp:nvSpPr>
      <dsp:spPr>
        <a:xfrm>
          <a:off x="0" y="1233063"/>
          <a:ext cx="7298267" cy="106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Содержание </a:t>
          </a:r>
          <a:r>
            <a:rPr lang="ru-RU" sz="2800" b="1" kern="1200" dirty="0" smtClean="0">
              <a:solidFill>
                <a:srgbClr val="FF0000"/>
              </a:solidFill>
            </a:rPr>
            <a:t>45</a:t>
          </a:r>
          <a:r>
            <a:rPr lang="ru-RU" sz="2800" b="1" kern="1200" dirty="0" smtClean="0"/>
            <a:t> контейнерных площадок</a:t>
          </a:r>
          <a:endParaRPr lang="ru-RU" sz="2800" b="1" kern="1200" dirty="0"/>
        </a:p>
      </dsp:txBody>
      <dsp:txXfrm>
        <a:off x="52089" y="1285152"/>
        <a:ext cx="7194089" cy="962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D9B8A-4421-4E77-9A13-918F551D234B}">
      <dsp:nvSpPr>
        <dsp:cNvPr id="0" name=""/>
        <dsp:cNvSpPr/>
      </dsp:nvSpPr>
      <dsp:spPr>
        <a:xfrm>
          <a:off x="0" y="15606"/>
          <a:ext cx="10837333" cy="11027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Предоставлено </a:t>
          </a:r>
          <a:r>
            <a:rPr lang="ru-RU" sz="2800" b="1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2</a:t>
          </a: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 квартиры по договору социального найма</a:t>
          </a:r>
          <a:endParaRPr lang="ru-RU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53831" y="69437"/>
        <a:ext cx="10729671" cy="995063"/>
      </dsp:txXfrm>
    </dsp:sp>
    <dsp:sp modelId="{7A6E640F-BA17-43CC-ABA8-BDA8169E2112}">
      <dsp:nvSpPr>
        <dsp:cNvPr id="0" name=""/>
        <dsp:cNvSpPr/>
      </dsp:nvSpPr>
      <dsp:spPr>
        <a:xfrm>
          <a:off x="0" y="1132731"/>
          <a:ext cx="10837333" cy="11027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Снесено</a:t>
          </a:r>
          <a:r>
            <a:rPr lang="ru-RU" sz="2800" b="1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 4 </a:t>
          </a: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многоквартирных дома</a:t>
          </a:r>
          <a:endParaRPr lang="ru-RU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53831" y="1186562"/>
        <a:ext cx="10729671" cy="995063"/>
      </dsp:txXfrm>
    </dsp:sp>
    <dsp:sp modelId="{0610C612-5E28-4A88-9E77-D7502F78CB43}">
      <dsp:nvSpPr>
        <dsp:cNvPr id="0" name=""/>
        <dsp:cNvSpPr/>
      </dsp:nvSpPr>
      <dsp:spPr>
        <a:xfrm>
          <a:off x="0" y="2249857"/>
          <a:ext cx="10837333" cy="11027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Приватизировано – </a:t>
          </a:r>
          <a:r>
            <a:rPr lang="ru-RU" sz="2800" b="1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4</a:t>
          </a: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 жилых помещения, общей </a:t>
          </a:r>
          <a:r>
            <a:rPr lang="en-US" sz="2800" b="1" kern="1200" dirty="0" smtClean="0">
              <a:latin typeface="+mn-lt"/>
              <a:cs typeface="Times New Roman" panose="02020603050405020304" pitchFamily="18" charset="0"/>
            </a:rPr>
            <a:t>S</a:t>
          </a: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 </a:t>
          </a:r>
          <a:r>
            <a:rPr lang="ru-RU" sz="2800" b="1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220,4</a:t>
          </a: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 кв. метров.</a:t>
          </a:r>
          <a:endParaRPr lang="ru-RU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53831" y="2303688"/>
        <a:ext cx="10729671" cy="995063"/>
      </dsp:txXfrm>
    </dsp:sp>
    <dsp:sp modelId="{689061D0-800D-4CCC-B66D-4B8297C4AF73}">
      <dsp:nvSpPr>
        <dsp:cNvPr id="0" name=""/>
        <dsp:cNvSpPr/>
      </dsp:nvSpPr>
      <dsp:spPr>
        <a:xfrm>
          <a:off x="0" y="3366982"/>
          <a:ext cx="10837333" cy="11027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Завершено строительство </a:t>
          </a:r>
          <a:r>
            <a:rPr lang="ru-RU" sz="2800" b="1" kern="120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3</a:t>
          </a:r>
          <a:r>
            <a:rPr lang="ru-RU" sz="2800" b="1" kern="1200" dirty="0" smtClean="0">
              <a:latin typeface="+mn-lt"/>
              <a:cs typeface="Times New Roman" panose="02020603050405020304" pitchFamily="18" charset="0"/>
            </a:rPr>
            <a:t> домов блокированной застройки (6 квартир)</a:t>
          </a:r>
          <a:endParaRPr lang="ru-RU" sz="2800" b="1" kern="1200" dirty="0">
            <a:latin typeface="+mn-lt"/>
            <a:cs typeface="Times New Roman" panose="02020603050405020304" pitchFamily="18" charset="0"/>
          </a:endParaRPr>
        </a:p>
      </dsp:txBody>
      <dsp:txXfrm>
        <a:off x="53831" y="3420813"/>
        <a:ext cx="10729671" cy="9950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C2FF4-A21E-40A0-B3E6-F774149B1DE0}">
      <dsp:nvSpPr>
        <dsp:cNvPr id="0" name=""/>
        <dsp:cNvSpPr/>
      </dsp:nvSpPr>
      <dsp:spPr>
        <a:xfrm>
          <a:off x="0" y="0"/>
          <a:ext cx="8144934" cy="77069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Передано в архив  </a:t>
          </a:r>
          <a:r>
            <a:rPr lang="ru-RU" sz="3200" b="1" kern="1200" dirty="0" smtClean="0">
              <a:solidFill>
                <a:srgbClr val="FF0000"/>
              </a:solidFill>
            </a:rPr>
            <a:t>52</a:t>
          </a:r>
          <a:r>
            <a:rPr lang="ru-RU" sz="3200" b="1" kern="1200" dirty="0" smtClean="0"/>
            <a:t> дела, из них:</a:t>
          </a:r>
          <a:endParaRPr lang="ru-RU" sz="3200" b="1" kern="1200" dirty="0"/>
        </a:p>
      </dsp:txBody>
      <dsp:txXfrm>
        <a:off x="37622" y="37622"/>
        <a:ext cx="8069690" cy="695447"/>
      </dsp:txXfrm>
    </dsp:sp>
    <dsp:sp modelId="{2A0460C8-0AD1-4925-910C-682AD8C2FA15}">
      <dsp:nvSpPr>
        <dsp:cNvPr id="0" name=""/>
        <dsp:cNvSpPr/>
      </dsp:nvSpPr>
      <dsp:spPr>
        <a:xfrm>
          <a:off x="0" y="770841"/>
          <a:ext cx="8144934" cy="3470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602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200" b="1" kern="1200" dirty="0" smtClean="0"/>
            <a:t>5 дел постоянного хранения Совета депутатов с.п.Алябьевский </a:t>
          </a:r>
          <a:r>
            <a:rPr lang="en-US" sz="3200" b="1" kern="1200" dirty="0" smtClean="0"/>
            <a:t>IV</a:t>
          </a:r>
          <a:r>
            <a:rPr lang="ru-RU" sz="3200" b="1" kern="1200" dirty="0" smtClean="0"/>
            <a:t> созыва</a:t>
          </a:r>
          <a:endParaRPr lang="ru-RU" sz="32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200" b="1" kern="1200" dirty="0" smtClean="0"/>
            <a:t>39 дел постоянного хранения Администрации поселения по основной деятельности</a:t>
          </a:r>
          <a:endParaRPr lang="ru-RU" sz="32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3200" b="1" kern="1200" dirty="0" smtClean="0"/>
            <a:t>8 дел по личному составу Администрации поселения</a:t>
          </a:r>
          <a:endParaRPr lang="ru-RU" sz="3200" b="1" kern="1200" dirty="0"/>
        </a:p>
      </dsp:txBody>
      <dsp:txXfrm>
        <a:off x="0" y="770841"/>
        <a:ext cx="8144934" cy="34708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B3E81-1539-441A-8F2C-3A91E0044D4B}">
      <dsp:nvSpPr>
        <dsp:cNvPr id="0" name=""/>
        <dsp:cNvSpPr/>
      </dsp:nvSpPr>
      <dsp:spPr>
        <a:xfrm>
          <a:off x="0" y="0"/>
          <a:ext cx="10188659" cy="70411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Предоставлено </a:t>
          </a:r>
          <a:r>
            <a:rPr lang="ru-RU" sz="1800" b="1" kern="1200" dirty="0" smtClean="0">
              <a:solidFill>
                <a:srgbClr val="FF0000"/>
              </a:solidFill>
            </a:rPr>
            <a:t>62</a:t>
          </a:r>
          <a:r>
            <a:rPr lang="ru-RU" sz="1800" b="1" kern="1200" dirty="0" smtClean="0"/>
            <a:t> муниципальные услуги:</a:t>
          </a:r>
          <a:endParaRPr lang="ru-RU" sz="1800" b="1" kern="1200" dirty="0"/>
        </a:p>
      </dsp:txBody>
      <dsp:txXfrm>
        <a:off x="34372" y="34372"/>
        <a:ext cx="10119915" cy="635371"/>
      </dsp:txXfrm>
    </dsp:sp>
    <dsp:sp modelId="{EDE483EC-2448-49B0-9F4E-50FE07D013F1}">
      <dsp:nvSpPr>
        <dsp:cNvPr id="0" name=""/>
        <dsp:cNvSpPr/>
      </dsp:nvSpPr>
      <dsp:spPr>
        <a:xfrm>
          <a:off x="0" y="706076"/>
          <a:ext cx="10188659" cy="2949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490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выдача разрешения (согласия) нанимателю жилого помещения муниципального жилищного фонда на вселение других граждан в качестве членов семьи, проживающих совместно с нанимателем; (8)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бесплатная передача в собственность граждан Российской Федерации занимаемых ими жилых помещений в муниципальном жилищном фонде (приватизация жилых помещений); (4)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предоставление информации об очередности предоставления жилых помещений на условиях социального найма;  (18)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предоставление земельного участка, находящегося в муниципальной собственности, без торгов - 1;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прием заявлений, документов, а также постановка граждан на учет в качестве нуждающихся в жилых помещениях; (1)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предоставление жилых помещений муниципального специализированного жилищного фонда; (2)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b="1" kern="1200" dirty="0" smtClean="0"/>
            <a:t>признание жилого помещения аварийным, подлежащим сносу или реконструкции (3).</a:t>
          </a:r>
          <a:endParaRPr lang="ru-RU" sz="1800" b="1" kern="1200" dirty="0"/>
        </a:p>
      </dsp:txBody>
      <dsp:txXfrm>
        <a:off x="0" y="706076"/>
        <a:ext cx="10188659" cy="29499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D6B84-63ED-4F4D-A0E9-E236B2225D0E}">
      <dsp:nvSpPr>
        <dsp:cNvPr id="0" name=""/>
        <dsp:cNvSpPr/>
      </dsp:nvSpPr>
      <dsp:spPr>
        <a:xfrm>
          <a:off x="0" y="6062"/>
          <a:ext cx="11120284" cy="12824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Организаций, ведущих воинский учет  – </a:t>
          </a:r>
          <a:r>
            <a:rPr lang="ru-RU" sz="2800" b="1" kern="1200" dirty="0" smtClean="0">
              <a:solidFill>
                <a:srgbClr val="FF0000"/>
              </a:solidFill>
            </a:rPr>
            <a:t>18</a:t>
          </a:r>
          <a:endParaRPr lang="ru-RU" sz="2800" kern="1200" dirty="0">
            <a:solidFill>
              <a:srgbClr val="FF0000"/>
            </a:solidFill>
          </a:endParaRPr>
        </a:p>
      </dsp:txBody>
      <dsp:txXfrm>
        <a:off x="62603" y="68665"/>
        <a:ext cx="10995078" cy="1157223"/>
      </dsp:txXfrm>
    </dsp:sp>
    <dsp:sp modelId="{31695DCE-1CFF-45B2-9C26-9BFECE1FEBD7}">
      <dsp:nvSpPr>
        <dsp:cNvPr id="0" name=""/>
        <dsp:cNvSpPr/>
      </dsp:nvSpPr>
      <dsp:spPr>
        <a:xfrm>
          <a:off x="0" y="1354732"/>
          <a:ext cx="11120284" cy="12824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Граждане, подлежащие призыву на военную службу (призывники) – </a:t>
          </a:r>
          <a:r>
            <a:rPr lang="ru-RU" sz="2800" b="1" kern="1200" dirty="0" smtClean="0">
              <a:solidFill>
                <a:srgbClr val="FF0000"/>
              </a:solidFill>
            </a:rPr>
            <a:t>47</a:t>
          </a:r>
          <a:r>
            <a:rPr lang="ru-RU" sz="2800" b="1" kern="1200" dirty="0" smtClean="0"/>
            <a:t>, </a:t>
          </a: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в том числе поставленные на воинский учет в 2023 году  - </a:t>
          </a:r>
          <a:r>
            <a:rPr lang="ru-RU" sz="2800" b="1" kern="1200" dirty="0" smtClean="0">
              <a:solidFill>
                <a:srgbClr val="FF0000"/>
              </a:solidFill>
            </a:rPr>
            <a:t>12.</a:t>
          </a:r>
          <a:endParaRPr lang="ru-RU" sz="2800" kern="1200" dirty="0">
            <a:solidFill>
              <a:srgbClr val="FF0000"/>
            </a:solidFill>
          </a:endParaRPr>
        </a:p>
      </dsp:txBody>
      <dsp:txXfrm>
        <a:off x="62603" y="1417335"/>
        <a:ext cx="10995078" cy="1157223"/>
      </dsp:txXfrm>
    </dsp:sp>
    <dsp:sp modelId="{06D382C1-A869-4426-85E1-734437D28D7A}">
      <dsp:nvSpPr>
        <dsp:cNvPr id="0" name=""/>
        <dsp:cNvSpPr/>
      </dsp:nvSpPr>
      <dsp:spPr>
        <a:xfrm>
          <a:off x="0" y="2703402"/>
          <a:ext cx="11120284" cy="12824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В ходе работ призывных комиссий весна-осень 2023 года в ряды Российской армии убыло </a:t>
          </a:r>
          <a:r>
            <a:rPr lang="ru-RU" sz="2800" b="1" kern="1200" dirty="0" smtClean="0">
              <a:solidFill>
                <a:srgbClr val="FF0000"/>
              </a:solidFill>
            </a:rPr>
            <a:t>8</a:t>
          </a:r>
          <a:r>
            <a:rPr lang="ru-RU" sz="2800" b="1" kern="1200" dirty="0" smtClean="0">
              <a:solidFill>
                <a:schemeClr val="tx1"/>
              </a:solidFill>
            </a:rPr>
            <a:t> человек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62603" y="2766005"/>
        <a:ext cx="10995078" cy="1157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ru-RU" smtClean="0"/>
              <a:t>Итоги 2023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B934BC-F238-447B-95EF-EA931230C320}" type="datetime1">
              <a:rPr lang="ru-RU" smtClean="0"/>
              <a:t>07.02.2024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474F99-60BC-462F-82FF-AD0F7D3371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ru-RU" noProof="0" smtClean="0"/>
              <a:t>Итоги 2023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F88F6-FC76-4475-8D83-C67703B2FC47}" type="datetime1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226AB8-ACBE-42E6-92F5-667EDDCD965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ru-RU" smtClean="0"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Итоги 2023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628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A226AB8-ACBE-42E6-92F5-667EDDCD9652}" type="slidenum">
              <a:rPr lang="ru-RU" noProof="0" smtClean="0"/>
              <a:t>3</a:t>
            </a:fld>
            <a:endParaRPr lang="ru-RU" noProof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Итоги 2023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2911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ru-RU" smtClean="0"/>
              <a:t>32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Итоги 2023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863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43EBD421-E477-405A-91D4-9468DE9B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AB024F0D-0F00-4C64-975C-BD7D4FE0E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7D0E03-CFD6-4610-88AC-17F03CE8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FD93E8-B62C-452D-B6D7-D048FD5418C7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44536D-CBA9-4A34-85D3-481BD12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98C1F8E3-036A-45B8-BF1F-BEF0C559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77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2306B1F3-61FB-4FDC-814D-EEC1C1FC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2403B0-8D7F-4489-AB72-C346C8870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FC9304-E5BD-4F3E-ADB0-974FEBCD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8B10B3-C756-4034-846B-B94EAB162AC8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338AD29-D9CD-42D8-9604-C47996EE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2452C394-EF43-405B-9653-70AAB909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945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>
            <a:extLst>
              <a:ext uri="{FF2B5EF4-FFF2-40B4-BE49-F238E27FC236}">
                <a16:creationId xmlns="" xmlns:a16="http://schemas.microsoft.com/office/drawing/2014/main" id="{19D1E61D-2F00-41ED-8D92-7CAEB9A5A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4647491-5142-48CA-9664-F5082D450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594576D-BE01-4BB5-A9F4-7DE4814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52B637-565B-49B0-A12F-CA1217B44831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10CA14-AD61-4101-9143-F7884378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5E98B885-CFEA-4882-BBEA-C5F14208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5166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E98C47AB-DC6F-40F0-B4FB-9C0850EE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0939C5-683A-4FDC-A8CF-5F35848AD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E1FB5F0-A7AB-4ACB-91A6-4B836F17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C2E770-A559-4D8B-B659-A679BC3DE770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1BCE02-CEFC-4D30-BBB0-23CE2CB5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38F49760-3E16-4F16-B710-C85178E2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980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839EE07D-6026-47C0-975A-7E493011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CC00015-2956-4E1F-B05F-214F1DE24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556B43-C1CB-4618-B91B-AAAEEB4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D013FE-1835-453F-8B4F-2E6A18D8AF58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1688E39-E80F-4C18-9C2A-69886B82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A24C5964-5187-4195-8EAF-85D18DC4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891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C967B990-ED8C-4AAA-8241-C4881B13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66612F2-9E33-44D3-80E2-578C5440A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F8F7B21-660D-43B3-9151-B40C9ABCD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C326A10-CB05-4418-9338-CB55A705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7D4365-E389-4D52-AC83-8C51F4990625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6940335-9BE1-42D1-A30D-C3232BD3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14E95C68-4307-4B03-8921-74DB1041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2120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D97EBEC8-AC56-429B-89C3-BB6A0E6E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63866BA-F48C-4383-B119-81B349676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C89F967-CBBC-414E-9DC3-136707A8D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B905A60-FBC4-40AC-9F71-0FAD9CD7A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24F92BA-75D6-44F9-A1C8-BCFBF6FF6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E93CDDC-3537-4692-BE83-87B2A82A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6BA01B-410F-4872-A6BE-E77659AF4B72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F37B9E1-D5EA-4054-8D92-F930B369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="" xmlns:a16="http://schemas.microsoft.com/office/drawing/2014/main" id="{9898A038-7CD6-4715-9FDA-7194E6B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70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D65FAF-B698-49B0-B197-FD64C97A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D3E3F44-F1D6-40F7-9A7D-0542C4A9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D8F610-D325-4D50-9A1D-62399A4BE9B5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248CC28-3F4A-42A0-B211-4BA085AD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C3B6C99-6764-43D0-84AE-52C83494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0576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479C79D-3B8A-4FA9-BC4A-63E3EF10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E87719-B475-4489-B25D-FBD4C0122CD3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4730E35-44DB-4FED-9E24-5BBE5D9D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="" xmlns:a16="http://schemas.microsoft.com/office/drawing/2014/main" id="{A1CDC42F-3337-4692-B53C-A5529048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5842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6907D58-952D-44D7-9911-60544C9F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5BC150-9914-4A82-84CF-B3708B97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44A7C02-9C7E-401F-BABE-D3028FF18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ED6080A-4623-4F4C-B5BF-7E9E7531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297972-37C0-4409-8251-F1A9A0BFAA63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19B1D15-0BD5-4F6E-A265-BD1F2F36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5FF764D4-AA29-4DF8-A501-E2B904E9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7885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9814D526-F53C-446D-8D7C-8A73C2A6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>
            <a:extLst>
              <a:ext uri="{FF2B5EF4-FFF2-40B4-BE49-F238E27FC236}">
                <a16:creationId xmlns="" xmlns:a16="http://schemas.microsoft.com/office/drawing/2014/main" id="{7341CC3D-D32B-4629-85B8-E779A4105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0517242-BF08-4A5E-ABD7-483896CAE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0B2B8E4-DF23-4701-B28A-B9E5700B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9320B6-BB5A-4D8B-AE35-8F41530FC1B9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46DE909-4588-4CF5-B2FA-B7631243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69EA005E-65C2-4007-815C-52F23809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373118-F27D-412D-B19A-2DB8C810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B537CCC-B536-48B0-B893-63FFC2EBD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CE552F-73E7-48CE-AAB3-E947C535D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50B122-A3C6-4D15-A542-7CB8E92CE3DA}" type="datetime1">
              <a:rPr lang="ru-RU" noProof="0" smtClean="0"/>
              <a:t>07.02.2024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6E40B4F-2015-4E9F-BCB3-E0BFA4AF9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DB610C3C-BBD3-4864-98E4-5D7B08A62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A4A7955-6230-48B4-BD8B-A7C460F7594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26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24slides.com/?utm_campaign=mp&amp;utm_medium=ppt&amp;utm_source=pptlink&amp;utm_content=&amp;utm_term=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0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016AF48-2AA8-4B78-82AB-CE8B9E71F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887795" y="1641945"/>
            <a:ext cx="7932254" cy="4547257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Надпись 7">
            <a:extLst>
              <a:ext uri="{FF2B5EF4-FFF2-40B4-BE49-F238E27FC236}">
                <a16:creationId xmlns=""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2192867" y="2132134"/>
            <a:ext cx="7488339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+mj-lt"/>
              </a:rPr>
              <a:t>Отчет главы сельского поселения Алябьевский о результатах его деятельности, деятельности Совета депутатов сельского поселения Алябьевский и Администрации сельского поселения Алябьевский </a:t>
            </a:r>
            <a:endParaRPr lang="ru-RU" sz="28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за 2023 год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ru-RU" dirty="0"/>
              <a:t>Слайд 1 сбалансированной системы показателей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</a:t>
            </a:fld>
            <a:endParaRPr lang="ru-RU" noProof="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85" y="262578"/>
            <a:ext cx="1371429" cy="1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2723"/>
            <a:ext cx="8472948" cy="67796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Полномочия органов государственной власти субъектов Российской Федерации в области обращения с </a:t>
            </a:r>
            <a:r>
              <a:rPr lang="ru-RU" b="1" dirty="0" smtClean="0"/>
              <a:t>животными</a:t>
            </a:r>
            <a:endParaRPr lang="ru-RU" dirty="0"/>
          </a:p>
        </p:txBody>
      </p:sp>
      <p:pic>
        <p:nvPicPr>
          <p:cNvPr id="3" name="Picture 4" descr="https://sun9-14.userapi.com/impg/S5_XJW2uZYH6kc-Thfbuqx42JVedcLWvjEAS7g/YT13GDa6LFE.jpg?size=1200x1600&amp;quality=95&amp;sign=32504ede91e887dead8994c7d92393a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89" y="1456932"/>
            <a:ext cx="3618754" cy="482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49" y="4137063"/>
            <a:ext cx="324036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915855" y="3038437"/>
            <a:ext cx="6199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a typeface="Times New Roman" panose="02020603050405020304" pitchFamily="18" charset="0"/>
              </a:rPr>
              <a:t>О</a:t>
            </a:r>
            <a:r>
              <a:rPr lang="ru-RU" sz="2400" b="1" dirty="0" smtClean="0">
                <a:ea typeface="Times New Roman" panose="02020603050405020304" pitchFamily="18" charset="0"/>
              </a:rPr>
              <a:t>тловлено </a:t>
            </a:r>
            <a:r>
              <a:rPr lang="ru-RU" sz="2400" b="1" dirty="0">
                <a:ea typeface="Times New Roman" panose="02020603050405020304" pitchFamily="18" charset="0"/>
              </a:rPr>
              <a:t>и транспортировано в приют – </a:t>
            </a:r>
            <a:r>
              <a:rPr lang="ru-RU" sz="2400" b="1" dirty="0" smtClean="0">
                <a:ea typeface="Times New Roman" panose="02020603050405020304" pitchFamily="18" charset="0"/>
              </a:rPr>
              <a:t>4 особи</a:t>
            </a:r>
            <a:endParaRPr lang="ru-RU" sz="24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68818632"/>
              </p:ext>
            </p:extLst>
          </p:nvPr>
        </p:nvGraphicFramePr>
        <p:xfrm>
          <a:off x="838200" y="3869434"/>
          <a:ext cx="3177170" cy="2511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5137D0E-4A4F-4307-8994-C1891D747D59}" type="slidenum">
              <a:rPr lang="ru-RU" noProof="0" smtClean="0"/>
              <a:t>10</a:t>
            </a:fld>
            <a:endParaRPr lang="ru-RU" noProof="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26897" y="164836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80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42867" cy="3478742"/>
          </a:xfrm>
        </p:spPr>
        <p:txBody>
          <a:bodyPr>
            <a:normAutofit/>
          </a:bodyPr>
          <a:lstStyle/>
          <a:p>
            <a:r>
              <a:rPr lang="ru-RU" sz="4000" b="1" dirty="0"/>
              <a:t>Организация в границах поселения электро-, тепло -, газо- и водоснабжения населения, водоотведения, снабжения населения топливом </a:t>
            </a:r>
            <a:r>
              <a:rPr lang="ru-RU" dirty="0"/>
              <a:t>	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69708504"/>
              </p:ext>
            </p:extLst>
          </p:nvPr>
        </p:nvGraphicFramePr>
        <p:xfrm>
          <a:off x="529308" y="3726426"/>
          <a:ext cx="9160649" cy="32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11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18430" y="18176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44" y="1244600"/>
            <a:ext cx="2383656" cy="3178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45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33267" cy="196512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Участие </a:t>
            </a:r>
            <a:r>
              <a:rPr lang="ru-RU" sz="4000" b="1" dirty="0"/>
              <a:t>в организации деятельности по </a:t>
            </a:r>
            <a:r>
              <a:rPr lang="ru-RU" sz="4000" b="1" dirty="0" smtClean="0"/>
              <a:t>накоплению ТКО</a:t>
            </a:r>
            <a:endParaRPr lang="ru-RU" sz="4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12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43831" y="190236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52815087"/>
              </p:ext>
            </p:extLst>
          </p:nvPr>
        </p:nvGraphicFramePr>
        <p:xfrm>
          <a:off x="524933" y="2438400"/>
          <a:ext cx="7298267" cy="230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33" y="1928709"/>
            <a:ext cx="3852334" cy="216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b="20528"/>
          <a:stretch/>
        </p:blipFill>
        <p:spPr>
          <a:xfrm>
            <a:off x="8094133" y="4248151"/>
            <a:ext cx="3849511" cy="210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8026400" cy="168380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Полномочия органов местного самоуправления в области жилищных отношений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49494785"/>
              </p:ext>
            </p:extLst>
          </p:nvPr>
        </p:nvGraphicFramePr>
        <p:xfrm>
          <a:off x="719666" y="2184400"/>
          <a:ext cx="10837333" cy="4485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13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73302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4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8026400" cy="168380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Полномочия органов местного самоуправления в области жилищных отношений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14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73302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914310"/>
              </p:ext>
            </p:extLst>
          </p:nvPr>
        </p:nvGraphicFramePr>
        <p:xfrm>
          <a:off x="838202" y="3509082"/>
          <a:ext cx="10164096" cy="2820863"/>
        </p:xfrm>
        <a:graphic>
          <a:graphicData uri="http://schemas.openxmlformats.org/drawingml/2006/table">
            <a:tbl>
              <a:tblPr firstRow="1" firstCol="1" bandRow="1" bandCol="1">
                <a:tableStyleId>{D7AC3CCA-C797-4891-BE02-D94E43425B78}</a:tableStyleId>
              </a:tblPr>
              <a:tblGrid>
                <a:gridCol w="7411063"/>
                <a:gridCol w="2753033"/>
              </a:tblGrid>
              <a:tr h="39485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b="1" dirty="0" smtClean="0">
                          <a:effectLst/>
                        </a:rPr>
                        <a:t>Коммунальные услуги за муниципальные квартиры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295 </a:t>
                      </a:r>
                      <a:r>
                        <a:rPr lang="ru-RU" sz="2400" b="1" dirty="0" smtClean="0">
                          <a:effectLst/>
                        </a:rPr>
                        <a:t>303,99 рублей 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434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b="1" dirty="0">
                          <a:effectLst/>
                        </a:rPr>
                        <a:t>Взносы на капитальный ремонт Югорскому Фонду за муниципальный жилищный фонд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204</a:t>
                      </a:r>
                      <a:r>
                        <a:rPr lang="ru-RU" sz="2400" b="1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effectLst/>
                        </a:rPr>
                        <a:t>515,20 </a:t>
                      </a:r>
                      <a:r>
                        <a:rPr lang="ru-RU" sz="2400" b="1" dirty="0" smtClean="0">
                          <a:effectLst/>
                        </a:rPr>
                        <a:t>рублей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434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b="1" dirty="0">
                          <a:effectLst/>
                        </a:rPr>
                        <a:t>Обследование муниципальных жилых помещений для признания домов </a:t>
                      </a:r>
                      <a:r>
                        <a:rPr lang="ru-RU" sz="2400" b="1" dirty="0" smtClean="0">
                          <a:effectLst/>
                        </a:rPr>
                        <a:t>аварийными                     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 </a:t>
                      </a:r>
                      <a:r>
                        <a:rPr lang="ru-RU" sz="2400" b="1" dirty="0" smtClean="0">
                          <a:effectLst/>
                        </a:rPr>
                        <a:t>000,00 </a:t>
                      </a:r>
                      <a:r>
                        <a:rPr lang="ru-RU" sz="2400" b="1" dirty="0" smtClean="0">
                          <a:effectLst/>
                        </a:rPr>
                        <a:t>рублей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485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b="1" dirty="0">
                          <a:effectLst/>
                        </a:rPr>
                        <a:t>Передача полномочий по сносу аварийного жилья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101,00 </a:t>
                      </a:r>
                      <a:r>
                        <a:rPr lang="ru-RU" sz="2400" b="1" dirty="0" smtClean="0">
                          <a:effectLst/>
                        </a:rPr>
                        <a:t>рублей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485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b="1" dirty="0">
                          <a:effectLst/>
                        </a:rPr>
                        <a:t>Приобретение табличек 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 </a:t>
                      </a:r>
                      <a:r>
                        <a:rPr lang="ru-RU" sz="2400" b="1" dirty="0" smtClean="0">
                          <a:effectLst/>
                        </a:rPr>
                        <a:t>300,00 </a:t>
                      </a:r>
                      <a:r>
                        <a:rPr lang="ru-RU" sz="2400" b="1" dirty="0" smtClean="0">
                          <a:effectLst/>
                        </a:rPr>
                        <a:t>рублей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33170" y="2359107"/>
            <a:ext cx="88252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Затраты по разделу 0501 (жилищное хозяйство) составили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504 920,19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рублей. </a:t>
            </a: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30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92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Культура</a:t>
            </a:r>
            <a:endParaRPr lang="ru-RU" sz="40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15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09963" y="18176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575376"/>
            <a:ext cx="5071533" cy="380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45066" y="5494728"/>
            <a:ext cx="10515600" cy="7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+mn-lt"/>
              </a:rPr>
              <a:t>Завершен капитальный ремонт здания Дома культуры</a:t>
            </a:r>
            <a:endParaRPr lang="ru-RU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80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92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Культура</a:t>
            </a:r>
            <a:endParaRPr lang="ru-RU" sz="40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16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09963" y="18176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235262323"/>
              </p:ext>
            </p:extLst>
          </p:nvPr>
        </p:nvGraphicFramePr>
        <p:xfrm>
          <a:off x="279400" y="1888067"/>
          <a:ext cx="3589867" cy="3494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825652109"/>
              </p:ext>
            </p:extLst>
          </p:nvPr>
        </p:nvGraphicFramePr>
        <p:xfrm>
          <a:off x="3996268" y="2015067"/>
          <a:ext cx="4106332" cy="356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961135542"/>
              </p:ext>
            </p:extLst>
          </p:nvPr>
        </p:nvGraphicFramePr>
        <p:xfrm>
          <a:off x="7907867" y="2015067"/>
          <a:ext cx="4004733" cy="3469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48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0433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Культура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789" y="1718734"/>
            <a:ext cx="9533243" cy="1972734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Администрация сельского поселения </a:t>
            </a:r>
            <a:r>
              <a:rPr lang="ru-RU" b="1" i="1" dirty="0"/>
              <a:t>А</a:t>
            </a:r>
            <a:r>
              <a:rPr lang="ru-RU" b="1" i="1" dirty="0" smtClean="0"/>
              <a:t>лябьевский исполняет Указ Президента </a:t>
            </a:r>
            <a:r>
              <a:rPr lang="ru-RU" b="1" i="1" dirty="0"/>
              <a:t>Российской Федерации от 7 мая 2012 г. № </a:t>
            </a:r>
            <a:r>
              <a:rPr lang="ru-RU" b="1" i="1" dirty="0" smtClean="0"/>
              <a:t>597 «О </a:t>
            </a:r>
            <a:r>
              <a:rPr lang="ru-RU" b="1" i="1" dirty="0"/>
              <a:t>мероприятиях по реализации государственной социальной политики» 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4326194"/>
            <a:ext cx="9938279" cy="154279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Размер средней заработной платы работников учреждений культуры Советского </a:t>
            </a:r>
            <a:r>
              <a:rPr lang="ru-RU" sz="3200" b="1" dirty="0" smtClean="0"/>
              <a:t>района составил          </a:t>
            </a:r>
            <a:r>
              <a:rPr lang="ru-RU" sz="3200" b="1" dirty="0" smtClean="0">
                <a:solidFill>
                  <a:srgbClr val="FF0000"/>
                </a:solidFill>
              </a:rPr>
              <a:t>67 </a:t>
            </a:r>
            <a:r>
              <a:rPr lang="ru-RU" sz="3200" b="1" dirty="0" smtClean="0">
                <a:solidFill>
                  <a:srgbClr val="FF0000"/>
                </a:solidFill>
              </a:rPr>
              <a:t>725,50 рублей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17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09963" y="18176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3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42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Физическая культура</a:t>
            </a:r>
            <a:endParaRPr lang="ru-RU" sz="40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18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43830" y="190235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52718753"/>
              </p:ext>
            </p:extLst>
          </p:nvPr>
        </p:nvGraphicFramePr>
        <p:xfrm>
          <a:off x="618067" y="1256439"/>
          <a:ext cx="3674533" cy="24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816258042"/>
              </p:ext>
            </p:extLst>
          </p:nvPr>
        </p:nvGraphicFramePr>
        <p:xfrm>
          <a:off x="2641601" y="2917103"/>
          <a:ext cx="3454400" cy="356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341707724"/>
              </p:ext>
            </p:extLst>
          </p:nvPr>
        </p:nvGraphicFramePr>
        <p:xfrm>
          <a:off x="5774267" y="1168400"/>
          <a:ext cx="3031066" cy="3386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251202811"/>
              </p:ext>
            </p:extLst>
          </p:nvPr>
        </p:nvGraphicFramePr>
        <p:xfrm>
          <a:off x="7988300" y="3693543"/>
          <a:ext cx="3987800" cy="2497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078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642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Физическая культура</a:t>
            </a:r>
            <a:endParaRPr lang="ru-RU" sz="40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19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43830" y="190235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6" y="1164166"/>
            <a:ext cx="4730044" cy="354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77" y="1164166"/>
            <a:ext cx="4453467" cy="334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21" y="3787058"/>
            <a:ext cx="4266367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2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8229600" cy="369887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Осуществление главой сельского поселения Алябьевский полномочий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как высшего должностного лица, вопросов, поставленных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Советом депутатов сельского поселения Алябьевский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35364" y="147108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83" y="4058709"/>
            <a:ext cx="1727200" cy="2302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88" y="4058179"/>
            <a:ext cx="3814392" cy="229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85" y="4058179"/>
            <a:ext cx="3064228" cy="229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16688" b="4737"/>
          <a:stretch/>
        </p:blipFill>
        <p:spPr>
          <a:xfrm>
            <a:off x="9067801" y="1029577"/>
            <a:ext cx="2452737" cy="289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837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Формирование </a:t>
            </a:r>
            <a:r>
              <a:rPr lang="ru-RU" sz="4000" b="1" dirty="0"/>
              <a:t>архивных фондов поселения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20</a:t>
            </a:fld>
            <a:endParaRPr lang="ru-RU" noProof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69230" y="173302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22360687"/>
              </p:ext>
            </p:extLst>
          </p:nvPr>
        </p:nvGraphicFramePr>
        <p:xfrm>
          <a:off x="1295399" y="1902619"/>
          <a:ext cx="8144934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799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0605"/>
            <a:ext cx="8017933" cy="147292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Предоставление государственных и муниципальных услуг </a:t>
            </a:r>
            <a:r>
              <a:rPr lang="ru-RU" b="1" dirty="0" smtClean="0"/>
              <a:t>населению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21</a:t>
            </a:fld>
            <a:endParaRPr lang="ru-RU" noProof="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52566295"/>
              </p:ext>
            </p:extLst>
          </p:nvPr>
        </p:nvGraphicFramePr>
        <p:xfrm>
          <a:off x="928074" y="2446489"/>
          <a:ext cx="10188659" cy="3657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69230" y="173302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296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17404"/>
          </a:xfrm>
        </p:spPr>
        <p:txBody>
          <a:bodyPr>
            <a:normAutofit/>
          </a:bodyPr>
          <a:lstStyle/>
          <a:p>
            <a:r>
              <a:rPr lang="ru-RU" b="1" dirty="0"/>
              <a:t>Осуществление первичного воинского </a:t>
            </a:r>
            <a:r>
              <a:rPr lang="ru-RU" b="1" dirty="0" smtClean="0"/>
              <a:t>учета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22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69230" y="173302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04553244"/>
              </p:ext>
            </p:extLst>
          </p:nvPr>
        </p:nvGraphicFramePr>
        <p:xfrm>
          <a:off x="665316" y="2364455"/>
          <a:ext cx="11120284" cy="3991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7393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17755"/>
            <a:ext cx="8034867" cy="97293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Участие </a:t>
            </a:r>
            <a:r>
              <a:rPr lang="ru-RU" b="1" dirty="0"/>
              <a:t>в предупреждении и ликвидации последствий чрезвычайных ситуаций в границах поселения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5933" y="2364864"/>
            <a:ext cx="77046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a typeface="Times New Roman" panose="02020603050405020304" pitchFamily="18" charset="0"/>
              </a:rPr>
              <a:t>Проведено: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ea typeface="Times New Roman" panose="02020603050405020304" pitchFamily="18" charset="0"/>
              </a:rPr>
              <a:t>4 </a:t>
            </a:r>
            <a:r>
              <a:rPr lang="ru-RU" sz="2000" b="1" dirty="0">
                <a:ea typeface="Times New Roman" panose="02020603050405020304" pitchFamily="18" charset="0"/>
              </a:rPr>
              <a:t>заседания комиссии </a:t>
            </a:r>
            <a:r>
              <a:rPr lang="ru-RU" sz="2000" b="1" dirty="0" smtClean="0">
                <a:ea typeface="Times New Roman" panose="02020603050405020304" pitchFamily="18" charset="0"/>
              </a:rPr>
              <a:t> по </a:t>
            </a:r>
            <a:r>
              <a:rPr lang="ru-RU" sz="2000" b="1" dirty="0">
                <a:ea typeface="Times New Roman" panose="02020603050405020304" pitchFamily="18" charset="0"/>
              </a:rPr>
              <a:t>чрезвычайным </a:t>
            </a:r>
            <a:r>
              <a:rPr lang="ru-RU" sz="2000" b="1" dirty="0" smtClean="0">
                <a:ea typeface="Times New Roman" panose="02020603050405020304" pitchFamily="18" charset="0"/>
              </a:rPr>
              <a:t>ситуациям.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/>
              <a:t>1 </a:t>
            </a:r>
            <a:r>
              <a:rPr lang="ru-RU" sz="2000" b="1" dirty="0"/>
              <a:t>специальное учение по противопожарной защите на тему «Эвакуация людей и действия руководства МАДОУ детский сад «Чебурашка» при возгорании в здании МАДОУ детский сад «Чебурашка</a:t>
            </a:r>
            <a:r>
              <a:rPr lang="ru-RU" sz="2000" b="1" dirty="0" smtClean="0"/>
              <a:t>».</a:t>
            </a:r>
            <a:endParaRPr lang="ru-RU" sz="2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/>
              <a:t>1 </a:t>
            </a:r>
            <a:r>
              <a:rPr lang="ru-RU" sz="2000" b="1" dirty="0"/>
              <a:t>объектовая тренировка по теме «Эвакуация людей и действия органа местного самоуправления с.п. Алябьевский при возгорании многоквартирного жилого дома на территории с.п. Алябьевский</a:t>
            </a:r>
            <a:r>
              <a:rPr lang="ru-RU" sz="2000" b="1" dirty="0" smtClean="0"/>
              <a:t>».</a:t>
            </a:r>
            <a:endParaRPr lang="ru-RU" sz="2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/>
              <a:t>1 </a:t>
            </a:r>
            <a:r>
              <a:rPr lang="ru-RU" sz="2000" b="1" dirty="0"/>
              <a:t>штабная тренировка по теме: «Действия КЧС и ОПБ с.п. Алябьевский при угрозе приближения к границам поселения лесного пожара</a:t>
            </a:r>
            <a:r>
              <a:rPr lang="ru-RU" sz="2000" b="1" dirty="0" smtClean="0"/>
              <a:t>».</a:t>
            </a:r>
            <a:endParaRPr lang="ru-RU" sz="2000" b="1" dirty="0"/>
          </a:p>
          <a:p>
            <a:endParaRPr lang="ru-RU" sz="44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23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52297" y="18176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35" y="1419755"/>
            <a:ext cx="3004960" cy="225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10" y="3781945"/>
            <a:ext cx="2983090" cy="223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61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691" y="896067"/>
            <a:ext cx="8496709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Обеспечение пожарной безопасности в </a:t>
            </a:r>
            <a:r>
              <a:rPr lang="ru-RU" b="1" dirty="0" smtClean="0"/>
              <a:t>границах сельского </a:t>
            </a:r>
            <a:r>
              <a:rPr lang="ru-RU" b="1" dirty="0"/>
              <a:t>поселения Алябьевский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38935828"/>
              </p:ext>
            </p:extLst>
          </p:nvPr>
        </p:nvGraphicFramePr>
        <p:xfrm>
          <a:off x="645651" y="2751666"/>
          <a:ext cx="6805015" cy="2639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24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64835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8" b="21958"/>
          <a:stretch/>
        </p:blipFill>
        <p:spPr>
          <a:xfrm>
            <a:off x="8255000" y="1550380"/>
            <a:ext cx="2495550" cy="2252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4015521"/>
            <a:ext cx="3782793" cy="2127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554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691" y="896067"/>
            <a:ext cx="8496709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Обеспечение пожарной безопасности в </a:t>
            </a:r>
            <a:r>
              <a:rPr lang="ru-RU" b="1" dirty="0" smtClean="0"/>
              <a:t>границах сельского </a:t>
            </a:r>
            <a:r>
              <a:rPr lang="ru-RU" b="1" dirty="0"/>
              <a:t>поселения Алябьевский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25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64835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" y="2946400"/>
            <a:ext cx="3759199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99" y="2946400"/>
            <a:ext cx="4231745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В сельском поселении Алябьевский Советского района состоялось торжественное  открытие современного пожарного депо | 26.04.2023 | Ханты-Мансийск -  БезФорма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4" y="2509444"/>
            <a:ext cx="2717800" cy="407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40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691" y="896067"/>
            <a:ext cx="8496709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Земельно-имущественные </a:t>
            </a:r>
            <a:r>
              <a:rPr lang="ru-RU" b="1" dirty="0" smtClean="0"/>
              <a:t>отношения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26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64835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64926619"/>
              </p:ext>
            </p:extLst>
          </p:nvPr>
        </p:nvGraphicFramePr>
        <p:xfrm>
          <a:off x="926691" y="1934500"/>
          <a:ext cx="9790470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266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691" y="896067"/>
            <a:ext cx="8496709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Земельно-имущественные </a:t>
            </a:r>
            <a:r>
              <a:rPr lang="ru-RU" b="1" dirty="0" smtClean="0"/>
              <a:t>отношения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27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64835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6691" y="2464194"/>
            <a:ext cx="97904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ea typeface="Times New Roman" panose="02020603050405020304" pitchFamily="18" charset="0"/>
              </a:rPr>
              <a:t>Получено решение по утверждению проектной документации лесного участка под размещение кладбища, расположенного в лесном фонде (вблизи с.п. Алябьевский)  от Департамента недропользования и природных ресурсов Ханты-Мансийского автономного округа – </a:t>
            </a:r>
            <a:r>
              <a:rPr lang="ru-RU" sz="4000" b="1" dirty="0" smtClean="0">
                <a:ea typeface="Times New Roman" panose="02020603050405020304" pitchFamily="18" charset="0"/>
              </a:rPr>
              <a:t>Югры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155228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691" y="896067"/>
            <a:ext cx="8496709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Аналитическая справка по работе с обращениями граждан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05608524"/>
              </p:ext>
            </p:extLst>
          </p:nvPr>
        </p:nvGraphicFramePr>
        <p:xfrm>
          <a:off x="764185" y="2288410"/>
          <a:ext cx="6108563" cy="3964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28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64835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9000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691" y="896067"/>
            <a:ext cx="8496709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Государственная регистрация актов гражданского </a:t>
            </a:r>
            <a:r>
              <a:rPr lang="ru-RU" b="1" dirty="0" smtClean="0"/>
              <a:t>состояния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56102370"/>
              </p:ext>
            </p:extLst>
          </p:nvPr>
        </p:nvGraphicFramePr>
        <p:xfrm>
          <a:off x="764185" y="2288410"/>
          <a:ext cx="8379815" cy="3178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29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64835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9498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097164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</a:t>
            </a:r>
            <a:r>
              <a:rPr lang="ru-RU" b="1" dirty="0" smtClean="0"/>
              <a:t>тверждение </a:t>
            </a:r>
            <a:r>
              <a:rPr lang="ru-RU" b="1" dirty="0"/>
              <a:t>и исполнение бюджета сельского поселения Алябьевский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620293"/>
              </p:ext>
            </p:extLst>
          </p:nvPr>
        </p:nvGraphicFramePr>
        <p:xfrm>
          <a:off x="609600" y="1818968"/>
          <a:ext cx="11061290" cy="431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3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35364" y="147108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90933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Осуществление </a:t>
            </a:r>
            <a:r>
              <a:rPr lang="ru-RU" b="1" dirty="0"/>
              <a:t>мер по противодействию коррупции в границах поселения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9932" y="3544227"/>
            <a:ext cx="100668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3 муниципальных служащих</a:t>
            </a:r>
            <a:r>
              <a:rPr lang="ru-RU" sz="4400" b="1" dirty="0">
                <a:ea typeface="Times New Roman" panose="02020603050405020304" pitchFamily="18" charset="0"/>
              </a:rPr>
              <a:t> приняли участие в конференции на тему «Противодействие коррупции в Российской Федерации».</a:t>
            </a:r>
            <a:endParaRPr lang="ru-RU" sz="44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30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26897" y="18176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8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90933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 работе Совета депутатов сельского поселения </a:t>
            </a:r>
            <a:r>
              <a:rPr lang="ru-RU" b="1" dirty="0" smtClean="0"/>
              <a:t>Алябьевский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0859" y="2896691"/>
            <a:ext cx="72731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Состоялось  </a:t>
            </a:r>
            <a:r>
              <a:rPr lang="ru-RU" sz="3600" b="1" dirty="0">
                <a:solidFill>
                  <a:srgbClr val="FF0000"/>
                </a:solidFill>
              </a:rPr>
              <a:t>14</a:t>
            </a:r>
            <a:r>
              <a:rPr lang="ru-RU" sz="3600" b="1" dirty="0"/>
              <a:t> заседаний Совета депутатов сельского поселения Алябьевский  и  </a:t>
            </a:r>
            <a:r>
              <a:rPr lang="ru-RU" sz="3600" b="1" dirty="0">
                <a:solidFill>
                  <a:srgbClr val="FF0000"/>
                </a:solidFill>
              </a:rPr>
              <a:t>5</a:t>
            </a:r>
            <a:r>
              <a:rPr lang="ru-RU" sz="3600" b="1" dirty="0"/>
              <a:t>  заседаний  постоянных  депутатских комиссий</a:t>
            </a:r>
            <a:r>
              <a:rPr lang="ru-RU" sz="3600" b="1" dirty="0" smtClean="0"/>
              <a:t>.</a:t>
            </a:r>
          </a:p>
          <a:p>
            <a:r>
              <a:rPr lang="ru-RU" sz="3600" b="1" dirty="0" smtClean="0"/>
              <a:t>Принято </a:t>
            </a:r>
            <a:r>
              <a:rPr lang="ru-RU" sz="3600" b="1" dirty="0">
                <a:solidFill>
                  <a:srgbClr val="FF0000"/>
                </a:solidFill>
              </a:rPr>
              <a:t>53</a:t>
            </a:r>
            <a:r>
              <a:rPr lang="ru-RU" sz="3600" b="1" dirty="0"/>
              <a:t> решения.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31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26897" y="18176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33" y="2690283"/>
            <a:ext cx="3666067" cy="3666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6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016AF48-2AA8-4B78-82AB-CE8B9E71F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701800"/>
            <a:ext cx="12192000" cy="34544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Надпись 7">
            <a:extLst>
              <a:ext uri="{FF2B5EF4-FFF2-40B4-BE49-F238E27FC236}">
                <a16:creationId xmlns=""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3202669" y="2505671"/>
            <a:ext cx="5786662" cy="18466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rtl="0"/>
            <a:r>
              <a:rPr lang="ru-RU" sz="6000" b="1" dirty="0" smtClean="0">
                <a:solidFill>
                  <a:schemeClr val="bg1"/>
                </a:solidFill>
                <a:latin typeface="+mj-lt"/>
              </a:rPr>
              <a:t>ИТОГИ </a:t>
            </a:r>
          </a:p>
          <a:p>
            <a:pPr algn="ctr" rtl="0"/>
            <a:r>
              <a:rPr lang="ru-RU" sz="6000" b="1" dirty="0" smtClean="0">
                <a:solidFill>
                  <a:schemeClr val="bg1"/>
                </a:solidFill>
                <a:latin typeface="+mj-lt"/>
              </a:rPr>
              <a:t>2023 ГОДА</a:t>
            </a:r>
            <a:endParaRPr lang="ru-RU" sz="6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>
            <a:hlinkClick r:id="rId4"/>
            <a:extLst>
              <a:ext uri="{FF2B5EF4-FFF2-40B4-BE49-F238E27FC236}">
                <a16:creationId xmlns="" xmlns:a16="http://schemas.microsoft.com/office/drawing/2014/main" id="{FD739A43-7308-4A45-800C-2B124CABFA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118100" y="0"/>
            <a:ext cx="1955800" cy="99440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1D692F-8C4B-47E6-B367-1CB302E31A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118100" y="5863595"/>
            <a:ext cx="1955800" cy="994405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 hidden="1">
            <a:extLst>
              <a:ext uri="{FF2B5EF4-FFF2-40B4-BE49-F238E27FC236}">
                <a16:creationId xmlns="" xmlns:a16="http://schemas.microsoft.com/office/drawing/2014/main" id="{7E347D20-83CF-4765-A959-68F510CE97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ru-RU" dirty="0"/>
              <a:t>Слайд 10 сбалансированной системы показателей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32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0920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Инвестиции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35364" y="164836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50716763"/>
              </p:ext>
            </p:extLst>
          </p:nvPr>
        </p:nvGraphicFramePr>
        <p:xfrm>
          <a:off x="838200" y="1995948"/>
          <a:ext cx="6339348" cy="4110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6075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273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Дорожная деятельность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2608" y="1495944"/>
            <a:ext cx="100250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ea typeface="+mj-ea"/>
                <a:cs typeface="+mj-cs"/>
              </a:rPr>
              <a:t>Общая сумма затрат на содержание автомобильных </a:t>
            </a:r>
            <a:r>
              <a:rPr lang="ru-RU" sz="4000" b="1" dirty="0" smtClean="0">
                <a:ea typeface="+mj-ea"/>
                <a:cs typeface="+mj-cs"/>
              </a:rPr>
              <a:t>дорог– </a:t>
            </a:r>
            <a:r>
              <a:rPr lang="ru-RU" sz="4000" b="1" dirty="0">
                <a:solidFill>
                  <a:srgbClr val="FF0000"/>
                </a:solidFill>
                <a:ea typeface="+mj-ea"/>
                <a:cs typeface="+mj-cs"/>
              </a:rPr>
              <a:t>3 159 901,78 </a:t>
            </a:r>
            <a:r>
              <a:rPr lang="ru-RU" sz="4000" b="1" dirty="0">
                <a:ea typeface="+mj-ea"/>
                <a:cs typeface="+mj-cs"/>
              </a:rPr>
              <a:t>рублей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5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26897" y="16703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35" y="3017469"/>
            <a:ext cx="2402415" cy="320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66" y="3017469"/>
            <a:ext cx="2402415" cy="320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897" y="3017469"/>
            <a:ext cx="2402415" cy="320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06"/>
          <a:stretch/>
        </p:blipFill>
        <p:spPr>
          <a:xfrm>
            <a:off x="509094" y="3017469"/>
            <a:ext cx="2692225" cy="320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59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7890933" cy="1130819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Благоустройство </a:t>
            </a:r>
            <a:r>
              <a:rPr lang="ru-RU" sz="4000" b="1" dirty="0"/>
              <a:t>сельских территорий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2608" y="1495944"/>
            <a:ext cx="100250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Р</a:t>
            </a:r>
            <a:r>
              <a:rPr lang="ru-RU" sz="4000" b="1" dirty="0" smtClean="0"/>
              <a:t>емонтно-восстановительные </a:t>
            </a:r>
            <a:r>
              <a:rPr lang="ru-RU" sz="4000" b="1" dirty="0"/>
              <a:t>работы по ул. Победы на сумму </a:t>
            </a:r>
            <a:r>
              <a:rPr lang="ru-RU" sz="4000" b="1" dirty="0">
                <a:solidFill>
                  <a:srgbClr val="FF0000"/>
                </a:solidFill>
              </a:rPr>
              <a:t>1 488 622,00 </a:t>
            </a:r>
            <a:r>
              <a:rPr lang="ru-RU" sz="4000" b="1" dirty="0"/>
              <a:t>рублей</a:t>
            </a:r>
            <a:endParaRPr lang="ru-RU" sz="4000" b="1" dirty="0">
              <a:ea typeface="+mj-ea"/>
              <a:cs typeface="+mj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6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26897" y="167039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2935817"/>
            <a:ext cx="4560711" cy="342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85" y="2935817"/>
            <a:ext cx="4560711" cy="342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692126" y="5568410"/>
            <a:ext cx="849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ДО</a:t>
            </a:r>
            <a:endParaRPr lang="ru-RU" sz="4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69856" y="5637282"/>
            <a:ext cx="179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ПОСЛЕ</a:t>
            </a:r>
            <a:endParaRPr lang="ru-RU" sz="4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82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74000" cy="126703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Организация </a:t>
            </a:r>
            <a:r>
              <a:rPr lang="ru-RU" sz="4000" b="1" dirty="0"/>
              <a:t>благоустройства территории </a:t>
            </a:r>
            <a:r>
              <a:rPr lang="ru-RU" sz="4000" b="1" dirty="0" smtClean="0"/>
              <a:t>поселения</a:t>
            </a:r>
            <a:endParaRPr lang="ru-RU" sz="40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7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26897" y="164836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6" y="2099731"/>
            <a:ext cx="2777068" cy="208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34" y="2099731"/>
            <a:ext cx="2777068" cy="208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22" y="2099731"/>
            <a:ext cx="2754487" cy="206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6"/>
          <a:stretch/>
        </p:blipFill>
        <p:spPr>
          <a:xfrm>
            <a:off x="9592729" y="2099731"/>
            <a:ext cx="1911350" cy="20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6" y="4351867"/>
            <a:ext cx="1571978" cy="209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62" y="4351866"/>
            <a:ext cx="3726171" cy="209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28"/>
          <a:stretch/>
        </p:blipFill>
        <p:spPr>
          <a:xfrm>
            <a:off x="6470650" y="4351866"/>
            <a:ext cx="2241550" cy="209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8"/>
          <a:stretch/>
        </p:blipFill>
        <p:spPr>
          <a:xfrm>
            <a:off x="8981017" y="4334933"/>
            <a:ext cx="1871133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6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74000" cy="126703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Организация </a:t>
            </a:r>
            <a:r>
              <a:rPr lang="ru-RU" sz="4000" b="1" dirty="0"/>
              <a:t>благоустройства территории </a:t>
            </a:r>
            <a:r>
              <a:rPr lang="ru-RU" sz="4000" b="1" dirty="0" smtClean="0"/>
              <a:t>поселения</a:t>
            </a:r>
            <a:endParaRPr lang="ru-RU" sz="4000" b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00155894"/>
              </p:ext>
            </p:extLst>
          </p:nvPr>
        </p:nvGraphicFramePr>
        <p:xfrm>
          <a:off x="372536" y="3674534"/>
          <a:ext cx="7890931" cy="289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8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26897" y="164836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8" y="2033264"/>
            <a:ext cx="2285726" cy="171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36" y="2033264"/>
            <a:ext cx="2285725" cy="171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38" y="2040465"/>
            <a:ext cx="2281061" cy="304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33" y="2039407"/>
            <a:ext cx="2277534" cy="170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2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74000" cy="1267030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Организация </a:t>
            </a:r>
            <a:r>
              <a:rPr lang="ru-RU" sz="4000" b="1" dirty="0"/>
              <a:t>благоустройства территории </a:t>
            </a:r>
            <a:r>
              <a:rPr lang="ru-RU" sz="4000" b="1" dirty="0" smtClean="0"/>
              <a:t>поселения</a:t>
            </a:r>
            <a:endParaRPr lang="ru-RU" sz="4000" b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52767141"/>
              </p:ext>
            </p:extLst>
          </p:nvPr>
        </p:nvGraphicFramePr>
        <p:xfrm>
          <a:off x="381002" y="3395133"/>
          <a:ext cx="8229598" cy="437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ru-RU" noProof="0" smtClean="0"/>
              <a:t>9</a:t>
            </a:fld>
            <a:endParaRPr lang="ru-RU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26897" y="164836"/>
            <a:ext cx="3072598" cy="664452"/>
          </a:xfrm>
          <a:prstGeom prst="rect">
            <a:avLst/>
          </a:prstGeom>
          <a:ln/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ИТОГИ </a:t>
            </a:r>
            <a:r>
              <a:rPr lang="ru-RU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3" y="1955801"/>
            <a:ext cx="3146778" cy="236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22" y="1955801"/>
            <a:ext cx="3146779" cy="2360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/>
          <a:stretch/>
        </p:blipFill>
        <p:spPr>
          <a:xfrm>
            <a:off x="7445022" y="1958880"/>
            <a:ext cx="3798711" cy="235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8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7542766_TF89048086.potx" id="{FD1CD774-5989-4033-9C28-935FA2F61273}" vid="{CC00DBE6-ECFD-4B65-8C82-EC00E911BF6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E4CC17A-C7FA-42F7-A285-99975430EB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3496C2-30B3-40CB-ACDC-46FFFFC8A1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6028FB-6012-4967-A451-C2FAE951FE25}">
  <ds:schemaRefs>
    <ds:schemaRef ds:uri="http://schemas.microsoft.com/office/2006/documentManagement/types"/>
    <ds:schemaRef ds:uri="71af3243-3dd4-4a8d-8c0d-dd76da1f02a5"/>
    <ds:schemaRef ds:uri="http://schemas.microsoft.com/office/2006/metadata/properties"/>
    <ds:schemaRef ds:uri="16c05727-aa75-4e4a-9b5f-8a80a1165891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Сбалансированная система показателей от компании 24Slides</Template>
  <TotalTime>0</TotalTime>
  <Words>1098</Words>
  <Application>Microsoft Office PowerPoint</Application>
  <PresentationFormat>Широкоэкранный</PresentationFormat>
  <Paragraphs>196</Paragraphs>
  <Slides>32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Times New Roman</vt:lpstr>
      <vt:lpstr>Тема Office</vt:lpstr>
      <vt:lpstr>Слайд 1 сбалансированной системы показателей</vt:lpstr>
      <vt:lpstr>Осуществление главой сельского поселения Алябьевский полномочий  как высшего должностного лица, вопросов, поставленных  Советом депутатов сельского поселения Алябьевский </vt:lpstr>
      <vt:lpstr>Утверждение и исполнение бюджета сельского поселения Алябьевский</vt:lpstr>
      <vt:lpstr>Инвестиции</vt:lpstr>
      <vt:lpstr>Дорожная деятельность</vt:lpstr>
      <vt:lpstr>Благоустройство сельских территорий</vt:lpstr>
      <vt:lpstr>Организация благоустройства территории поселения</vt:lpstr>
      <vt:lpstr>Организация благоустройства территории поселения</vt:lpstr>
      <vt:lpstr>Организация благоустройства территории поселения</vt:lpstr>
      <vt:lpstr>Полномочия органов государственной власти субъектов Российской Федерации в области обращения с животными</vt:lpstr>
      <vt:lpstr>Организация в границах поселения электро-, тепло -, газо- и водоснабжения населения, водоотведения, снабжения населения топливом  </vt:lpstr>
      <vt:lpstr>Участие в организации деятельности по накоплению ТКО</vt:lpstr>
      <vt:lpstr>Полномочия органов местного самоуправления в области жилищных отношений</vt:lpstr>
      <vt:lpstr>Полномочия органов местного самоуправления в области жилищных отношений</vt:lpstr>
      <vt:lpstr>Культура</vt:lpstr>
      <vt:lpstr>Культура</vt:lpstr>
      <vt:lpstr>Культура</vt:lpstr>
      <vt:lpstr>Физическая культура</vt:lpstr>
      <vt:lpstr>Физическая культура</vt:lpstr>
      <vt:lpstr>Формирование архивных фондов поселения</vt:lpstr>
      <vt:lpstr>Предоставление государственных и муниципальных услуг населению</vt:lpstr>
      <vt:lpstr>Осуществление первичного воинского учета </vt:lpstr>
      <vt:lpstr>Участие в предупреждении и ликвидации последствий чрезвычайных ситуаций в границах поселения</vt:lpstr>
      <vt:lpstr>Обеспечение пожарной безопасности в границах сельского поселения Алябьевский </vt:lpstr>
      <vt:lpstr>Обеспечение пожарной безопасности в границах сельского поселения Алябьевский </vt:lpstr>
      <vt:lpstr>Земельно-имущественные отношения </vt:lpstr>
      <vt:lpstr>Земельно-имущественные отношения </vt:lpstr>
      <vt:lpstr>Аналитическая справка по работе с обращениями граждан  </vt:lpstr>
      <vt:lpstr>Государственная регистрация актов гражданского состояния </vt:lpstr>
      <vt:lpstr>Осуществление мер по противодействию коррупции в границах поселения</vt:lpstr>
      <vt:lpstr>О работе Совета депутатов сельского поселения Алябьевский</vt:lpstr>
      <vt:lpstr>Слайд 10 сбалансированной системы показателей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2024-01-16T10:04:14Z</dcterms:created>
  <dcterms:modified xsi:type="dcterms:W3CDTF">2024-02-07T12:16:17Z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