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6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dirty="0" smtClean="0"/>
              <a:t>2024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#,##0.00">
                  <c:v>15728.9</c:v>
                </c:pt>
                <c:pt idx="2">
                  <c:v>120.7</c:v>
                </c:pt>
                <c:pt idx="3" formatCode="#,##0.00">
                  <c:v>3972.8</c:v>
                </c:pt>
                <c:pt idx="4" formatCode="#,##0.00">
                  <c:v>3558</c:v>
                </c:pt>
                <c:pt idx="5" formatCode="#,##0.00">
                  <c:v>10508.6</c:v>
                </c:pt>
                <c:pt idx="6">
                  <c:v>479.4</c:v>
                </c:pt>
                <c:pt idx="7" formatCode="#,##0.00">
                  <c:v>11060.4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dirty="0" smtClean="0"/>
              <a:t>2025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Лист1!$C$1</c:f>
              <c:strCache>
                <c:ptCount val="1"/>
                <c:pt idx="0">
                  <c:v>20252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 formatCode="#,##0.00">
                  <c:v>13319.9</c:v>
                </c:pt>
                <c:pt idx="2">
                  <c:v>388.8</c:v>
                </c:pt>
                <c:pt idx="3" formatCode="#,##0.00">
                  <c:v>4340</c:v>
                </c:pt>
                <c:pt idx="4" formatCode="#,##0.00">
                  <c:v>3134.2</c:v>
                </c:pt>
                <c:pt idx="5" formatCode="#,##0.00">
                  <c:v>11645</c:v>
                </c:pt>
                <c:pt idx="6">
                  <c:v>421.1</c:v>
                </c:pt>
                <c:pt idx="7" formatCode="#,##0.00">
                  <c:v>6065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dirty="0" smtClean="0"/>
              <a:t>2026</a:t>
            </a:r>
            <a:endParaRPr lang="ru-RU" dirty="0"/>
          </a:p>
        </c:rich>
      </c:tx>
      <c:layout>
        <c:manualLayout>
          <c:xMode val="edge"/>
          <c:yMode val="edge"/>
          <c:x val="0.27522172148351026"/>
          <c:y val="1.8789831298384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explosion val="4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#,##0.00">
                  <c:v>12778.5</c:v>
                </c:pt>
                <c:pt idx="2">
                  <c:v>388.8</c:v>
                </c:pt>
                <c:pt idx="3" formatCode="#,##0.00">
                  <c:v>4340</c:v>
                </c:pt>
                <c:pt idx="4" formatCode="#,##0.00">
                  <c:v>2868.5</c:v>
                </c:pt>
                <c:pt idx="5" formatCode="#,##0.00">
                  <c:v>11645</c:v>
                </c:pt>
                <c:pt idx="6">
                  <c:v>421.1</c:v>
                </c:pt>
                <c:pt idx="7" formatCode="#,##0.00">
                  <c:v>6065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965576069148245"/>
          <c:y val="4.2589769476516277E-2"/>
          <c:w val="0.34106627291593733"/>
          <c:h val="0.92541312351401706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3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84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91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30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72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3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0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31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36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4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0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0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8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10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1845734"/>
            <a:ext cx="9440333" cy="24045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«</a:t>
            </a:r>
            <a:r>
              <a:rPr lang="ru-RU" sz="3600" b="1" dirty="0">
                <a:solidFill>
                  <a:srgbClr val="002060"/>
                </a:solidFill>
              </a:rPr>
              <a:t>Об утверждении проекта решения 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«</a:t>
            </a:r>
            <a:r>
              <a:rPr lang="ru-RU" sz="3600" b="1" dirty="0">
                <a:solidFill>
                  <a:srgbClr val="002060"/>
                </a:solidFill>
              </a:rPr>
              <a:t>О бюджете 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сельского </a:t>
            </a:r>
            <a:r>
              <a:rPr lang="ru-RU" sz="3600" b="1" dirty="0">
                <a:solidFill>
                  <a:srgbClr val="002060"/>
                </a:solidFill>
              </a:rPr>
              <a:t>поселения Алябьевский 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на </a:t>
            </a:r>
            <a:r>
              <a:rPr lang="ru-RU" sz="3600" b="1" dirty="0" smtClean="0">
                <a:solidFill>
                  <a:srgbClr val="002060"/>
                </a:solidFill>
              </a:rPr>
              <a:t>2024 </a:t>
            </a:r>
            <a:r>
              <a:rPr lang="ru-RU" sz="36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2025 </a:t>
            </a:r>
            <a:r>
              <a:rPr lang="ru-RU" sz="3600" b="1" dirty="0">
                <a:solidFill>
                  <a:srgbClr val="002060"/>
                </a:solidFill>
              </a:rPr>
              <a:t>и </a:t>
            </a:r>
            <a:r>
              <a:rPr lang="ru-RU" sz="3600" b="1" dirty="0" smtClean="0">
                <a:solidFill>
                  <a:srgbClr val="002060"/>
                </a:solidFill>
              </a:rPr>
              <a:t>2026 </a:t>
            </a:r>
            <a:r>
              <a:rPr lang="ru-RU" sz="3600" b="1" dirty="0">
                <a:solidFill>
                  <a:srgbClr val="002060"/>
                </a:solidFill>
              </a:rPr>
              <a:t>годов»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38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885216"/>
            <a:ext cx="10571998" cy="97276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Основные </a:t>
            </a:r>
            <a:r>
              <a:rPr lang="ru-RU" sz="2800" b="1" dirty="0">
                <a:solidFill>
                  <a:srgbClr val="002060"/>
                </a:solidFill>
              </a:rPr>
              <a:t>параметры бюджета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сельского </a:t>
            </a:r>
            <a:r>
              <a:rPr lang="ru-RU" sz="2800" b="1" dirty="0">
                <a:solidFill>
                  <a:srgbClr val="002060"/>
                </a:solidFill>
              </a:rPr>
              <a:t>поселения </a:t>
            </a:r>
            <a:r>
              <a:rPr lang="ru-RU" sz="2800" b="1" dirty="0" smtClean="0">
                <a:solidFill>
                  <a:srgbClr val="002060"/>
                </a:solidFill>
              </a:rPr>
              <a:t>Алябьевский  </a:t>
            </a: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на </a:t>
            </a:r>
            <a:r>
              <a:rPr lang="ru-RU" sz="2800" b="1" dirty="0" smtClean="0">
                <a:solidFill>
                  <a:srgbClr val="002060"/>
                </a:solidFill>
              </a:rPr>
              <a:t>2024 </a:t>
            </a:r>
            <a:r>
              <a:rPr lang="ru-RU" sz="2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2800" b="1" dirty="0" smtClean="0">
                <a:solidFill>
                  <a:srgbClr val="002060"/>
                </a:solidFill>
              </a:rPr>
              <a:t>2025 </a:t>
            </a:r>
            <a:r>
              <a:rPr lang="ru-RU" sz="2800" b="1" dirty="0">
                <a:solidFill>
                  <a:srgbClr val="002060"/>
                </a:solidFill>
              </a:rPr>
              <a:t>и </a:t>
            </a:r>
            <a:r>
              <a:rPr lang="ru-RU" sz="2800" b="1" dirty="0" smtClean="0">
                <a:solidFill>
                  <a:srgbClr val="002060"/>
                </a:solidFill>
              </a:rPr>
              <a:t>2026 </a:t>
            </a:r>
            <a:r>
              <a:rPr lang="ru-RU" sz="2800" b="1" dirty="0">
                <a:solidFill>
                  <a:srgbClr val="002060"/>
                </a:solidFill>
              </a:rPr>
              <a:t>годов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773460"/>
              </p:ext>
            </p:extLst>
          </p:nvPr>
        </p:nvGraphicFramePr>
        <p:xfrm>
          <a:off x="1363134" y="2288339"/>
          <a:ext cx="9364133" cy="3966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0733"/>
                <a:gridCol w="1066800"/>
                <a:gridCol w="1066800"/>
                <a:gridCol w="1185333"/>
                <a:gridCol w="1236133"/>
                <a:gridCol w="1041400"/>
                <a:gridCol w="1286934"/>
              </a:tblGrid>
              <a:tr h="35850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(отчет)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(отчет)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(решение)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5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тыс. рублей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46 066,2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48 626,6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47 609,9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45 428,8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40 322,1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40 533,6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к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82,9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к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тыс. рублей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46 464,2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49 033,7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48 337,9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45 428,8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40 322,1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40 533,6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к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к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84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 профицит (+),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-398,0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-407,1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-728,0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83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554" y="678041"/>
            <a:ext cx="8596668" cy="87860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Налоговые и неналоговые доходы бюджета на </a:t>
            </a:r>
            <a:r>
              <a:rPr lang="ru-RU" sz="3600" b="1" dirty="0" smtClean="0">
                <a:solidFill>
                  <a:srgbClr val="002060"/>
                </a:solidFill>
              </a:rPr>
              <a:t>2024 </a:t>
            </a:r>
            <a:r>
              <a:rPr lang="ru-RU" sz="3600" b="1" dirty="0" smtClean="0">
                <a:solidFill>
                  <a:srgbClr val="002060"/>
                </a:solidFill>
              </a:rPr>
              <a:t>год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168192"/>
              </p:ext>
            </p:extLst>
          </p:nvPr>
        </p:nvGraphicFramePr>
        <p:xfrm>
          <a:off x="1852760" y="2485814"/>
          <a:ext cx="7853823" cy="3901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1277"/>
                <a:gridCol w="4274461"/>
                <a:gridCol w="1478085"/>
              </a:tblGrid>
              <a:tr h="234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1 00 00000 00 0000 000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9 576 800,00</a:t>
                      </a:r>
                    </a:p>
                  </a:txBody>
                  <a:tcPr marL="68580" marR="68580" marT="0" marB="0"/>
                </a:tc>
              </a:tr>
              <a:tr h="234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1 0102000 01 0000 110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4 560 000,00</a:t>
                      </a:r>
                    </a:p>
                  </a:txBody>
                  <a:tcPr marL="68580" marR="68580" marT="0" marB="0"/>
                </a:tc>
              </a:tr>
              <a:tr h="704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1 03 02000 01 0000 110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3 148 800,00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234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105 03010 01 1000 110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3 000,00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234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106 01000 00 0000 110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750 000,00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234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1 06 04000 00 0000 110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74 000,00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234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1 06 06000 00 0000 110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500 000,00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469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108 04020 01 0000 110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совершение нотариальных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18 000,00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704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1 11 00000 00 0000 000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518 000,00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117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1 16 00000 00 0000 000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844424" y="2116482"/>
            <a:ext cx="862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187" y="719562"/>
            <a:ext cx="10571998" cy="97045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Безвозмездные поступления  бюджета на </a:t>
            </a:r>
            <a:r>
              <a:rPr lang="ru-RU" sz="3600" b="1" dirty="0" smtClean="0">
                <a:solidFill>
                  <a:srgbClr val="002060"/>
                </a:solidFill>
              </a:rPr>
              <a:t>2024 </a:t>
            </a:r>
            <a:r>
              <a:rPr lang="ru-RU" sz="3600" b="1" dirty="0" smtClean="0">
                <a:solidFill>
                  <a:srgbClr val="002060"/>
                </a:solidFill>
              </a:rPr>
              <a:t>год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593252"/>
              </p:ext>
            </p:extLst>
          </p:nvPr>
        </p:nvGraphicFramePr>
        <p:xfrm>
          <a:off x="1934632" y="2355142"/>
          <a:ext cx="8445501" cy="3476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6733"/>
                <a:gridCol w="4529666"/>
                <a:gridCol w="1689102"/>
              </a:tblGrid>
              <a:tr h="65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2 00 00000 00 0000 000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35 851 978,75</a:t>
                      </a:r>
                    </a:p>
                  </a:txBody>
                  <a:tcPr marL="68580" marR="68580" marT="0" marB="0"/>
                </a:tc>
              </a:tr>
              <a:tr h="550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2 02 15001 10 0000 150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сельских поселений на выравнивание  бюджетной обеспеченности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13 891 014,00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6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2 02 30024 10 0000 150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9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2 02 35118 10 0000 150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135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2 02 35930 10 0000 150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сельских поселений на государственную регистрацию актов гражданского состояния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51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2 02 40000 00 0000 150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21 960 964,75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517974" y="1985810"/>
            <a:ext cx="862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Структура расходов бюджета сельского поселения Алябьевский по разделам классификации расходов бюджетов на </a:t>
            </a:r>
            <a:r>
              <a:rPr lang="ru-RU" sz="2400" b="1" dirty="0" smtClean="0">
                <a:solidFill>
                  <a:srgbClr val="002060"/>
                </a:solidFill>
              </a:rPr>
              <a:t>2024 </a:t>
            </a:r>
            <a:r>
              <a:rPr lang="ru-RU" sz="24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2400" b="1" dirty="0" smtClean="0">
                <a:solidFill>
                  <a:srgbClr val="002060"/>
                </a:solidFill>
              </a:rPr>
              <a:t>2025 </a:t>
            </a:r>
            <a:r>
              <a:rPr lang="ru-RU" sz="2400" b="1" dirty="0">
                <a:solidFill>
                  <a:srgbClr val="002060"/>
                </a:solidFill>
              </a:rPr>
              <a:t>и </a:t>
            </a:r>
            <a:r>
              <a:rPr lang="ru-RU" sz="2400" b="1" dirty="0" smtClean="0">
                <a:solidFill>
                  <a:srgbClr val="002060"/>
                </a:solidFill>
              </a:rPr>
              <a:t>2026 </a:t>
            </a:r>
            <a:r>
              <a:rPr lang="ru-RU" sz="2400" b="1" dirty="0">
                <a:solidFill>
                  <a:srgbClr val="002060"/>
                </a:solidFill>
              </a:rPr>
              <a:t>годов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045177"/>
              </p:ext>
            </p:extLst>
          </p:nvPr>
        </p:nvGraphicFramePr>
        <p:xfrm>
          <a:off x="1475360" y="2253565"/>
          <a:ext cx="9241278" cy="4457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2386"/>
                <a:gridCol w="1130027"/>
                <a:gridCol w="1044562"/>
                <a:gridCol w="1111035"/>
                <a:gridCol w="1006580"/>
                <a:gridCol w="1063556"/>
                <a:gridCol w="883132"/>
              </a:tblGrid>
              <a:tr h="23370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 общем объёме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 общем объёме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 общем объёме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7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45 428,8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39 314,0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38 506,9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7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15 728,9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13 319,9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12 778,5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61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1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388,8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388,8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3 972,8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4 340,0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4 340,0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7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3 558,0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3 134,2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2 868,5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10 508,6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11 645,0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11 645,0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479,4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421,1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421,1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96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11 060,4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6 065,0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6 065,0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379990" y="1884233"/>
            <a:ext cx="1336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80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Структура расходов бюджета сельского поселения Алябьевский по разделам классификации расходов бюджетов на </a:t>
            </a:r>
            <a:r>
              <a:rPr lang="ru-RU" sz="2400" b="1" dirty="0" smtClean="0">
                <a:solidFill>
                  <a:srgbClr val="002060"/>
                </a:solidFill>
              </a:rPr>
              <a:t>2024 </a:t>
            </a:r>
            <a:r>
              <a:rPr lang="ru-RU" sz="24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2400" b="1" dirty="0" smtClean="0">
                <a:solidFill>
                  <a:srgbClr val="002060"/>
                </a:solidFill>
              </a:rPr>
              <a:t>2025 </a:t>
            </a:r>
            <a:r>
              <a:rPr lang="ru-RU" sz="2400" b="1" dirty="0">
                <a:solidFill>
                  <a:srgbClr val="002060"/>
                </a:solidFill>
              </a:rPr>
              <a:t>и </a:t>
            </a:r>
            <a:r>
              <a:rPr lang="ru-RU" sz="2400" b="1" dirty="0" smtClean="0">
                <a:solidFill>
                  <a:srgbClr val="002060"/>
                </a:solidFill>
              </a:rPr>
              <a:t>2026 </a:t>
            </a:r>
            <a:r>
              <a:rPr lang="ru-RU" sz="2400" b="1" dirty="0">
                <a:solidFill>
                  <a:srgbClr val="002060"/>
                </a:solidFill>
              </a:rPr>
              <a:t>годов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10692"/>
              </p:ext>
            </p:extLst>
          </p:nvPr>
        </p:nvGraphicFramePr>
        <p:xfrm>
          <a:off x="126459" y="2248138"/>
          <a:ext cx="3511686" cy="4055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8830086"/>
              </p:ext>
            </p:extLst>
          </p:nvPr>
        </p:nvGraphicFramePr>
        <p:xfrm>
          <a:off x="3579779" y="2248138"/>
          <a:ext cx="3492230" cy="4055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656319"/>
              </p:ext>
            </p:extLst>
          </p:nvPr>
        </p:nvGraphicFramePr>
        <p:xfrm>
          <a:off x="6955276" y="2248138"/>
          <a:ext cx="5019473" cy="4055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4088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294063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Дефицит местного бюджета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283274"/>
              </p:ext>
            </p:extLst>
          </p:nvPr>
        </p:nvGraphicFramePr>
        <p:xfrm>
          <a:off x="1245139" y="2266544"/>
          <a:ext cx="9931941" cy="4464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110"/>
                <a:gridCol w="5693693"/>
                <a:gridCol w="1085677"/>
                <a:gridCol w="984570"/>
                <a:gridCol w="1206891"/>
              </a:tblGrid>
              <a:tr h="209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</a:tr>
              <a:tr h="209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Расчетная база (доходы бюджета)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9 576,8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9 894,0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10 089,0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19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расчетной базы на НДФЛ по дополнительному нормативу отчислений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09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расчетная база (1-2)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9 576,8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9 894,0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10 089,0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09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Ограничение по дефициту (3*5%)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478,8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494,7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504,5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19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бюджетного кредита, увеличивающий предельный объем муниципального долга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21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от продажи акций и иных форм участия в капитале, увеличивающие предельный объем муниципального долга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29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на счетах по учету средств бюджета, увеличивающие предельный объем муниципального долга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09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возможный предельный объем дефицита (4+5+6+7)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478,8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494,7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504,5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09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дефицита по проекту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0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Превышение ограничения, установленного ч. 3 ст. 92.1 БК РФ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840432" y="1897212"/>
            <a:ext cx="1336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0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433" y="328361"/>
            <a:ext cx="8596668" cy="132080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Муниципальный долг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097025"/>
              </p:ext>
            </p:extLst>
          </p:nvPr>
        </p:nvGraphicFramePr>
        <p:xfrm>
          <a:off x="1329884" y="2214446"/>
          <a:ext cx="9000890" cy="4032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644"/>
                <a:gridCol w="5671225"/>
                <a:gridCol w="894945"/>
                <a:gridCol w="963038"/>
                <a:gridCol w="963038"/>
              </a:tblGrid>
              <a:tr h="1905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Расчетная база (доходы бюджета)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9 576,8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9 894,0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10 089,0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17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расчетной базы на НДФЛ по дополнительному нормативу отчислений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расчетная база (1-2)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9 576,8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9 894,0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10 089,0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Предельный объем муниципального долга (3*50%)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4 788,4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4 947,0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5 044,4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муниципального долга по бюджетному кредиту, увеличивающий предельный объем муниципального долга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1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возможный предельный объем муниципального долга (4+5)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4 788,4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4 947,0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5 044,4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025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Верхний предел на конец года (в том же объеме (стр.6))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4 788,4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4 947,0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5 044,4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муниципального долга по решению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66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Верхний предел муниципального долга по решению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Превышение ограничения, установленного ч. 3 и ч. 6 ст. 107 БК РФ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994126" y="1845114"/>
            <a:ext cx="1336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3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Резервный </a:t>
            </a:r>
            <a:r>
              <a:rPr lang="ru-RU" sz="3600" b="1" dirty="0" smtClean="0">
                <a:solidFill>
                  <a:srgbClr val="002060"/>
                </a:solidFill>
              </a:rPr>
              <a:t>фонд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197616"/>
              </p:ext>
            </p:extLst>
          </p:nvPr>
        </p:nvGraphicFramePr>
        <p:xfrm>
          <a:off x="2116668" y="2714484"/>
          <a:ext cx="7806264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9420"/>
                <a:gridCol w="2058118"/>
                <a:gridCol w="2058118"/>
                <a:gridCol w="1970608"/>
              </a:tblGrid>
              <a:tr h="396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расходов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Норматив, не более 3%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Фактический объем резервного фонда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45 428,8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1 362,9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34,0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40 322,1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1 209,7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40 533,6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1 216,0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475298" y="2345152"/>
            <a:ext cx="1336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21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Цитаты</Template>
  <TotalTime>347</TotalTime>
  <Words>851</Words>
  <Application>Microsoft Office PowerPoint</Application>
  <PresentationFormat>Широкоэкранный</PresentationFormat>
  <Paragraphs>321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Century Gothic</vt:lpstr>
      <vt:lpstr>Times New Roman</vt:lpstr>
      <vt:lpstr>Wingdings 2</vt:lpstr>
      <vt:lpstr>Цитаты</vt:lpstr>
      <vt:lpstr>«Об утверждении проекта решения  «О бюджете  сельского поселения Алябьевский  на 2024 год и на плановый период  2025 и 2026 годов» </vt:lpstr>
      <vt:lpstr>Основные параметры бюджета  сельского поселения Алябьевский   на 2024 год и на плановый период 2025 и 2026 годов </vt:lpstr>
      <vt:lpstr>Налоговые и неналоговые доходы бюджета на 2024 год</vt:lpstr>
      <vt:lpstr>Безвозмездные поступления  бюджета на 2024 год</vt:lpstr>
      <vt:lpstr>Структура расходов бюджета сельского поселения Алябьевский по разделам классификации расходов бюджетов на 2024 год и на плановый период 2025 и 2026 годов</vt:lpstr>
      <vt:lpstr>Структура расходов бюджета сельского поселения Алябьевский по разделам классификации расходов бюджетов на 2024 год и на плановый период 2025 и 2026 годов</vt:lpstr>
      <vt:lpstr>Дефицит местного бюджета </vt:lpstr>
      <vt:lpstr>Муниципальный долг </vt:lpstr>
      <vt:lpstr>Резервный фонд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проекту решения «Об утверждении проекта решения «О бюджете сельского поселения Алябьевский на 2019 год и на плановый период 2020 и 2021 годов»</dc:title>
  <dc:creator>FIN</dc:creator>
  <cp:lastModifiedBy>FIN</cp:lastModifiedBy>
  <cp:revision>36</cp:revision>
  <dcterms:created xsi:type="dcterms:W3CDTF">2018-12-03T04:05:05Z</dcterms:created>
  <dcterms:modified xsi:type="dcterms:W3CDTF">2023-11-14T06:02:41Z</dcterms:modified>
</cp:coreProperties>
</file>