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notesMasterIdLst>
    <p:notesMasterId r:id="rId17"/>
  </p:notesMasterIdLst>
  <p:sldIdLst>
    <p:sldId id="256" r:id="rId2"/>
    <p:sldId id="257" r:id="rId3"/>
    <p:sldId id="258" r:id="rId4"/>
    <p:sldId id="262" r:id="rId5"/>
    <p:sldId id="259" r:id="rId6"/>
    <p:sldId id="260" r:id="rId7"/>
    <p:sldId id="266" r:id="rId8"/>
    <p:sldId id="264" r:id="rId9"/>
    <p:sldId id="263" r:id="rId10"/>
    <p:sldId id="268" r:id="rId11"/>
    <p:sldId id="265" r:id="rId12"/>
    <p:sldId id="269" r:id="rId13"/>
    <p:sldId id="270" r:id="rId14"/>
    <p:sldId id="267" r:id="rId15"/>
    <p:sldId id="261" r:id="rId16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6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3943908159052781E-2"/>
          <c:y val="2.6460552160884325E-2"/>
          <c:w val="0.97211218368189445"/>
          <c:h val="0.92723348155756813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  <c:pt idx="0">
                  <c:v>рублей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D5D3E795-01A9-4A42-94B9-1BECF8C2ED37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 smtClean="0"/>
                      <a:t> </a:t>
                    </a:r>
                    <a:fld id="{AE4373F7-9DF4-4859-94AD-4CD6999C43E3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 smtClean="0"/>
                      <a:t> </a:t>
                    </a:r>
                    <a:fld id="{F4176EBE-9B6A-4CC6-A36E-1DCD3127D82D}" type="SERIESNAME">
                      <a:rPr lang="ru-RU" baseline="0" smtClean="0"/>
                      <a:pPr/>
                      <a:t>[ИМЯ РЯДА]</a:t>
                    </a:fld>
                    <a:endParaRPr lang="ru-RU" baseline="0" dirty="0" smtClean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7A78DB63-6F42-4428-826B-9506FC41B670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 </a:t>
                    </a:r>
                    <a:fld id="{1C62EB1D-C413-4164-A3D1-F4F4413D5496}" type="VALUE">
                      <a:rPr lang="ru-RU" baseline="0"/>
                      <a:pPr/>
                      <a:t>[ЗНАЧЕНИЕ]</a:t>
                    </a:fld>
                    <a:r>
                      <a:rPr lang="ru-RU" baseline="0" dirty="0"/>
                      <a:t> </a:t>
                    </a:r>
                    <a:fld id="{BBD251B3-A9B6-4896-A53C-72D3FE503FEA}" type="SERIESNAME">
                      <a:rPr lang="ru-RU" baseline="0" smtClean="0"/>
                      <a:pPr/>
                      <a:t>[ИМЯ РЯДА]</a:t>
                    </a:fld>
                    <a:endParaRPr lang="ru-RU" baseline="0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11B0B771-2DB2-418D-A679-EF4F0180BFE7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 </a:t>
                    </a:r>
                    <a:fld id="{72F4E095-BE35-459D-80BE-27C3F22F676D}" type="VALUE">
                      <a:rPr lang="ru-RU" baseline="0"/>
                      <a:pPr/>
                      <a:t>[ЗНАЧЕНИЕ]</a:t>
                    </a:fld>
                    <a:r>
                      <a:rPr lang="ru-RU" baseline="0" dirty="0"/>
                      <a:t> </a:t>
                    </a:r>
                    <a:fld id="{A0D49C94-9D41-4114-9F0A-DC5F7B2D350E}" type="SERIESNAME">
                      <a:rPr lang="ru-RU" baseline="0" smtClean="0"/>
                      <a:pPr/>
                      <a:t>[ИМЯ РЯДА]</a:t>
                    </a:fld>
                    <a:endParaRPr lang="ru-RU" baseline="0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Лист1!$A$3:$A$5</c:f>
              <c:strCache>
                <c:ptCount val="3"/>
                <c:pt idx="0">
                  <c:v>Средства бюджета сельсого поселения</c:v>
                </c:pt>
                <c:pt idx="1">
                  <c:v>Средства бюджета Советского района</c:v>
                </c:pt>
                <c:pt idx="2">
                  <c:v>Средства населения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>
                  <c:v>200000</c:v>
                </c:pt>
                <c:pt idx="1">
                  <c:v>250000</c:v>
                </c:pt>
                <c:pt idx="2">
                  <c:v>50000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D26897-539F-4E44-A1B2-56B58193097A}" type="doc">
      <dgm:prSet loTypeId="urn:microsoft.com/office/officeart/2008/layout/VerticalCurvedList" loCatId="list" qsTypeId="urn:microsoft.com/office/officeart/2005/8/quickstyle/3d1" qsCatId="3D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3775D48E-0B8D-4DEF-81DA-1CDFAA8C1C03}">
      <dgm:prSet/>
      <dgm:spPr/>
      <dgm:t>
        <a:bodyPr/>
        <a:lstStyle/>
        <a:p>
          <a:pPr rtl="0"/>
          <a:r>
            <a:rPr lang="ru-RU" dirty="0" smtClean="0"/>
            <a:t>площадь покрытий - 70 кв. м.;</a:t>
          </a:r>
          <a:endParaRPr lang="ru-RU" dirty="0"/>
        </a:p>
      </dgm:t>
    </dgm:pt>
    <dgm:pt modelId="{F90F45E4-B45A-4299-ABE7-FBF7D862DCB4}" type="parTrans" cxnId="{4B20CC98-96B5-4FC7-B4CE-2FF99D030C5F}">
      <dgm:prSet/>
      <dgm:spPr/>
      <dgm:t>
        <a:bodyPr/>
        <a:lstStyle/>
        <a:p>
          <a:endParaRPr lang="ru-RU"/>
        </a:p>
      </dgm:t>
    </dgm:pt>
    <dgm:pt modelId="{AAB54EC4-3645-4AAD-8F2A-3108974D86CB}" type="sibTrans" cxnId="{4B20CC98-96B5-4FC7-B4CE-2FF99D030C5F}">
      <dgm:prSet/>
      <dgm:spPr/>
      <dgm:t>
        <a:bodyPr/>
        <a:lstStyle/>
        <a:p>
          <a:endParaRPr lang="ru-RU"/>
        </a:p>
      </dgm:t>
    </dgm:pt>
    <dgm:pt modelId="{757D5DD6-2AEC-4905-9871-031512232E5E}">
      <dgm:prSet/>
      <dgm:spPr/>
      <dgm:t>
        <a:bodyPr/>
        <a:lstStyle/>
        <a:p>
          <a:pPr rtl="0"/>
          <a:r>
            <a:rPr lang="ru-RU" dirty="0" smtClean="0"/>
            <a:t>- площадь озеленения - 150 кв. м.;</a:t>
          </a:r>
          <a:endParaRPr lang="ru-RU" dirty="0"/>
        </a:p>
      </dgm:t>
    </dgm:pt>
    <dgm:pt modelId="{CC5EF802-B35A-4FC3-AFB7-27855EA03264}" type="parTrans" cxnId="{39CAE115-07D8-4654-92A8-2167B42D2236}">
      <dgm:prSet/>
      <dgm:spPr/>
      <dgm:t>
        <a:bodyPr/>
        <a:lstStyle/>
        <a:p>
          <a:endParaRPr lang="ru-RU"/>
        </a:p>
      </dgm:t>
    </dgm:pt>
    <dgm:pt modelId="{885A93FC-A4F2-4274-8708-2C4FD17071B0}" type="sibTrans" cxnId="{39CAE115-07D8-4654-92A8-2167B42D2236}">
      <dgm:prSet/>
      <dgm:spPr/>
      <dgm:t>
        <a:bodyPr/>
        <a:lstStyle/>
        <a:p>
          <a:endParaRPr lang="ru-RU"/>
        </a:p>
      </dgm:t>
    </dgm:pt>
    <dgm:pt modelId="{63687A78-C697-4040-8547-EAB9DB36714C}">
      <dgm:prSet/>
      <dgm:spPr/>
      <dgm:t>
        <a:bodyPr/>
        <a:lstStyle/>
        <a:p>
          <a:pPr rtl="0"/>
          <a:r>
            <a:rPr lang="ru-RU" smtClean="0"/>
            <a:t>- установка вазонов из камня – 8 шт.;</a:t>
          </a:r>
          <a:endParaRPr lang="ru-RU"/>
        </a:p>
      </dgm:t>
    </dgm:pt>
    <dgm:pt modelId="{9ABD94F8-8247-483A-8EFE-21982A09F26E}" type="parTrans" cxnId="{A279A269-4BB7-47B4-B95C-A1F7E459C49B}">
      <dgm:prSet/>
      <dgm:spPr/>
      <dgm:t>
        <a:bodyPr/>
        <a:lstStyle/>
        <a:p>
          <a:endParaRPr lang="ru-RU"/>
        </a:p>
      </dgm:t>
    </dgm:pt>
    <dgm:pt modelId="{F4631562-498E-42C1-ADED-21297002FA00}" type="sibTrans" cxnId="{A279A269-4BB7-47B4-B95C-A1F7E459C49B}">
      <dgm:prSet/>
      <dgm:spPr/>
      <dgm:t>
        <a:bodyPr/>
        <a:lstStyle/>
        <a:p>
          <a:endParaRPr lang="ru-RU"/>
        </a:p>
      </dgm:t>
    </dgm:pt>
    <dgm:pt modelId="{A4F8CC20-650D-49F0-A912-C5854F78C7FD}">
      <dgm:prSet/>
      <dgm:spPr/>
      <dgm:t>
        <a:bodyPr/>
        <a:lstStyle/>
        <a:p>
          <a:pPr rtl="0"/>
          <a:r>
            <a:rPr lang="ru-RU" smtClean="0"/>
            <a:t>- установка полусфер</a:t>
          </a:r>
          <a:r>
            <a:rPr lang="ru-RU" b="1" smtClean="0"/>
            <a:t> </a:t>
          </a:r>
          <a:r>
            <a:rPr lang="ru-RU" smtClean="0"/>
            <a:t>– 4 шт.;</a:t>
          </a:r>
          <a:endParaRPr lang="ru-RU"/>
        </a:p>
      </dgm:t>
    </dgm:pt>
    <dgm:pt modelId="{8E06FD0C-82C1-4FCD-AFEB-3A2AF8A5C394}" type="parTrans" cxnId="{EAC5A9B4-BA75-46E6-AE62-1DB3E75D35AC}">
      <dgm:prSet/>
      <dgm:spPr/>
      <dgm:t>
        <a:bodyPr/>
        <a:lstStyle/>
        <a:p>
          <a:endParaRPr lang="ru-RU"/>
        </a:p>
      </dgm:t>
    </dgm:pt>
    <dgm:pt modelId="{ACD42DB1-5AA3-4991-B7A6-A46BE28F618E}" type="sibTrans" cxnId="{EAC5A9B4-BA75-46E6-AE62-1DB3E75D35AC}">
      <dgm:prSet/>
      <dgm:spPr/>
      <dgm:t>
        <a:bodyPr/>
        <a:lstStyle/>
        <a:p>
          <a:endParaRPr lang="ru-RU"/>
        </a:p>
      </dgm:t>
    </dgm:pt>
    <dgm:pt modelId="{65D17804-B8BF-4BD7-9EE5-2DE2CBA3EC22}">
      <dgm:prSet/>
      <dgm:spPr/>
      <dgm:t>
        <a:bodyPr/>
        <a:lstStyle/>
        <a:p>
          <a:pPr rtl="0"/>
          <a:r>
            <a:rPr lang="ru-RU" smtClean="0"/>
            <a:t>- площадь освещения - 150 кв.м;</a:t>
          </a:r>
          <a:endParaRPr lang="ru-RU"/>
        </a:p>
      </dgm:t>
    </dgm:pt>
    <dgm:pt modelId="{E834F584-5749-4D0B-99D3-353F13473829}" type="parTrans" cxnId="{EDB23A1E-EEEA-4C51-BFF2-485AAC1A1DF8}">
      <dgm:prSet/>
      <dgm:spPr/>
      <dgm:t>
        <a:bodyPr/>
        <a:lstStyle/>
        <a:p>
          <a:endParaRPr lang="ru-RU"/>
        </a:p>
      </dgm:t>
    </dgm:pt>
    <dgm:pt modelId="{265557F9-A3F9-4336-9B54-A9274CCFDC9A}" type="sibTrans" cxnId="{EDB23A1E-EEEA-4C51-BFF2-485AAC1A1DF8}">
      <dgm:prSet/>
      <dgm:spPr/>
      <dgm:t>
        <a:bodyPr/>
        <a:lstStyle/>
        <a:p>
          <a:endParaRPr lang="ru-RU"/>
        </a:p>
      </dgm:t>
    </dgm:pt>
    <dgm:pt modelId="{E43C333F-E0E5-40FA-B91A-3431592B3025}">
      <dgm:prSet/>
      <dgm:spPr/>
      <dgm:t>
        <a:bodyPr/>
        <a:lstStyle/>
        <a:p>
          <a:pPr rtl="0"/>
          <a:r>
            <a:rPr lang="ru-RU" smtClean="0"/>
            <a:t>- установка опор освещения со светодиодными светильниками – 6 шт.</a:t>
          </a:r>
          <a:endParaRPr lang="ru-RU"/>
        </a:p>
      </dgm:t>
    </dgm:pt>
    <dgm:pt modelId="{1B25CE15-0689-43E1-989B-CE0F05FE9DC0}" type="parTrans" cxnId="{34C5F4F0-24B2-4D5D-9FED-17C0ACECDD82}">
      <dgm:prSet/>
      <dgm:spPr/>
      <dgm:t>
        <a:bodyPr/>
        <a:lstStyle/>
        <a:p>
          <a:endParaRPr lang="ru-RU"/>
        </a:p>
      </dgm:t>
    </dgm:pt>
    <dgm:pt modelId="{0517840A-8BCB-453A-8360-6C4322433A80}" type="sibTrans" cxnId="{34C5F4F0-24B2-4D5D-9FED-17C0ACECDD82}">
      <dgm:prSet/>
      <dgm:spPr/>
      <dgm:t>
        <a:bodyPr/>
        <a:lstStyle/>
        <a:p>
          <a:endParaRPr lang="ru-RU"/>
        </a:p>
      </dgm:t>
    </dgm:pt>
    <dgm:pt modelId="{9D5BC40F-70FB-4096-8471-3E980A8B40B7}" type="pres">
      <dgm:prSet presAssocID="{48D26897-539F-4E44-A1B2-56B5819309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065792A-B610-48B6-AE7E-A597AC9FE0E5}" type="pres">
      <dgm:prSet presAssocID="{48D26897-539F-4E44-A1B2-56B58193097A}" presName="Name1" presStyleCnt="0"/>
      <dgm:spPr/>
    </dgm:pt>
    <dgm:pt modelId="{338CAB11-0F7F-4956-9404-E6FCE3134CA6}" type="pres">
      <dgm:prSet presAssocID="{48D26897-539F-4E44-A1B2-56B58193097A}" presName="cycle" presStyleCnt="0"/>
      <dgm:spPr/>
    </dgm:pt>
    <dgm:pt modelId="{108F5DB5-E272-49D4-976E-99C1776472C6}" type="pres">
      <dgm:prSet presAssocID="{48D26897-539F-4E44-A1B2-56B58193097A}" presName="srcNode" presStyleLbl="node1" presStyleIdx="0" presStyleCnt="6"/>
      <dgm:spPr/>
    </dgm:pt>
    <dgm:pt modelId="{331BAF46-F355-42AD-9652-51539D452EB0}" type="pres">
      <dgm:prSet presAssocID="{48D26897-539F-4E44-A1B2-56B58193097A}" presName="conn" presStyleLbl="parChTrans1D2" presStyleIdx="0" presStyleCnt="1"/>
      <dgm:spPr/>
      <dgm:t>
        <a:bodyPr/>
        <a:lstStyle/>
        <a:p>
          <a:endParaRPr lang="ru-RU"/>
        </a:p>
      </dgm:t>
    </dgm:pt>
    <dgm:pt modelId="{09081F69-A97B-46EC-8977-9B8CC072D55A}" type="pres">
      <dgm:prSet presAssocID="{48D26897-539F-4E44-A1B2-56B58193097A}" presName="extraNode" presStyleLbl="node1" presStyleIdx="0" presStyleCnt="6"/>
      <dgm:spPr/>
    </dgm:pt>
    <dgm:pt modelId="{263E00C1-A677-4B22-96E6-9718A167A358}" type="pres">
      <dgm:prSet presAssocID="{48D26897-539F-4E44-A1B2-56B58193097A}" presName="dstNode" presStyleLbl="node1" presStyleIdx="0" presStyleCnt="6"/>
      <dgm:spPr/>
    </dgm:pt>
    <dgm:pt modelId="{12E080CF-4FB3-4814-BF58-0445B8FC773F}" type="pres">
      <dgm:prSet presAssocID="{3775D48E-0B8D-4DEF-81DA-1CDFAA8C1C0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E52CFC-68DD-45FC-94EA-3D47A3673455}" type="pres">
      <dgm:prSet presAssocID="{3775D48E-0B8D-4DEF-81DA-1CDFAA8C1C03}" presName="accent_1" presStyleCnt="0"/>
      <dgm:spPr/>
    </dgm:pt>
    <dgm:pt modelId="{855D2FF4-FCFE-45D0-9134-D673B660E0FE}" type="pres">
      <dgm:prSet presAssocID="{3775D48E-0B8D-4DEF-81DA-1CDFAA8C1C03}" presName="accentRepeatNode" presStyleLbl="solidFgAcc1" presStyleIdx="0" presStyleCnt="6"/>
      <dgm:spPr/>
    </dgm:pt>
    <dgm:pt modelId="{AAA8EFBF-66D3-439E-AEFF-3327957F2ECE}" type="pres">
      <dgm:prSet presAssocID="{757D5DD6-2AEC-4905-9871-031512232E5E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4FA0EA-5504-4CA2-B3E6-EAF14679FB2A}" type="pres">
      <dgm:prSet presAssocID="{757D5DD6-2AEC-4905-9871-031512232E5E}" presName="accent_2" presStyleCnt="0"/>
      <dgm:spPr/>
    </dgm:pt>
    <dgm:pt modelId="{DD0F330B-DFE6-4E20-8C97-CEF399D6DCF7}" type="pres">
      <dgm:prSet presAssocID="{757D5DD6-2AEC-4905-9871-031512232E5E}" presName="accentRepeatNode" presStyleLbl="solidFgAcc1" presStyleIdx="1" presStyleCnt="6"/>
      <dgm:spPr/>
    </dgm:pt>
    <dgm:pt modelId="{CC86E612-3832-4C8D-A37B-77D5639F62AA}" type="pres">
      <dgm:prSet presAssocID="{63687A78-C697-4040-8547-EAB9DB36714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9864E-5F4E-4E24-8167-FC789B47A8AA}" type="pres">
      <dgm:prSet presAssocID="{63687A78-C697-4040-8547-EAB9DB36714C}" presName="accent_3" presStyleCnt="0"/>
      <dgm:spPr/>
    </dgm:pt>
    <dgm:pt modelId="{7B8B64CF-5816-4FED-8EF5-78FA488BC1C2}" type="pres">
      <dgm:prSet presAssocID="{63687A78-C697-4040-8547-EAB9DB36714C}" presName="accentRepeatNode" presStyleLbl="solidFgAcc1" presStyleIdx="2" presStyleCnt="6"/>
      <dgm:spPr/>
    </dgm:pt>
    <dgm:pt modelId="{A3178CF3-D169-4BA8-8229-7826F2A36077}" type="pres">
      <dgm:prSet presAssocID="{A4F8CC20-650D-49F0-A912-C5854F78C7FD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82699B-E059-47B6-99D0-6D9F8157BB59}" type="pres">
      <dgm:prSet presAssocID="{A4F8CC20-650D-49F0-A912-C5854F78C7FD}" presName="accent_4" presStyleCnt="0"/>
      <dgm:spPr/>
    </dgm:pt>
    <dgm:pt modelId="{623CADB8-18E2-41A5-B8E3-6ACF449D4DEB}" type="pres">
      <dgm:prSet presAssocID="{A4F8CC20-650D-49F0-A912-C5854F78C7FD}" presName="accentRepeatNode" presStyleLbl="solidFgAcc1" presStyleIdx="3" presStyleCnt="6"/>
      <dgm:spPr/>
    </dgm:pt>
    <dgm:pt modelId="{0F96F834-82D3-4E4E-AB30-2044949AC63C}" type="pres">
      <dgm:prSet presAssocID="{65D17804-B8BF-4BD7-9EE5-2DE2CBA3EC2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601F1C-18B5-4549-8950-40D73D7DC42D}" type="pres">
      <dgm:prSet presAssocID="{65D17804-B8BF-4BD7-9EE5-2DE2CBA3EC22}" presName="accent_5" presStyleCnt="0"/>
      <dgm:spPr/>
    </dgm:pt>
    <dgm:pt modelId="{9E673544-8116-45A8-A8D2-C9A51989106D}" type="pres">
      <dgm:prSet presAssocID="{65D17804-B8BF-4BD7-9EE5-2DE2CBA3EC22}" presName="accentRepeatNode" presStyleLbl="solidFgAcc1" presStyleIdx="4" presStyleCnt="6"/>
      <dgm:spPr/>
    </dgm:pt>
    <dgm:pt modelId="{926D8490-7934-4ABB-B162-4CBB93F7D073}" type="pres">
      <dgm:prSet presAssocID="{E43C333F-E0E5-40FA-B91A-3431592B302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48AEA-FD9E-4533-B181-51FE1F13B0EC}" type="pres">
      <dgm:prSet presAssocID="{E43C333F-E0E5-40FA-B91A-3431592B3025}" presName="accent_6" presStyleCnt="0"/>
      <dgm:spPr/>
    </dgm:pt>
    <dgm:pt modelId="{4F17040A-A99D-4778-A6BE-4AC094B3F804}" type="pres">
      <dgm:prSet presAssocID="{E43C333F-E0E5-40FA-B91A-3431592B3025}" presName="accentRepeatNode" presStyleLbl="solidFgAcc1" presStyleIdx="5" presStyleCnt="6"/>
      <dgm:spPr/>
    </dgm:pt>
  </dgm:ptLst>
  <dgm:cxnLst>
    <dgm:cxn modelId="{056B9782-4278-49C9-8005-4E1F5A66525E}" type="presOf" srcId="{AAB54EC4-3645-4AAD-8F2A-3108974D86CB}" destId="{331BAF46-F355-42AD-9652-51539D452EB0}" srcOrd="0" destOrd="0" presId="urn:microsoft.com/office/officeart/2008/layout/VerticalCurvedList"/>
    <dgm:cxn modelId="{A279A269-4BB7-47B4-B95C-A1F7E459C49B}" srcId="{48D26897-539F-4E44-A1B2-56B58193097A}" destId="{63687A78-C697-4040-8547-EAB9DB36714C}" srcOrd="2" destOrd="0" parTransId="{9ABD94F8-8247-483A-8EFE-21982A09F26E}" sibTransId="{F4631562-498E-42C1-ADED-21297002FA00}"/>
    <dgm:cxn modelId="{4B20CC98-96B5-4FC7-B4CE-2FF99D030C5F}" srcId="{48D26897-539F-4E44-A1B2-56B58193097A}" destId="{3775D48E-0B8D-4DEF-81DA-1CDFAA8C1C03}" srcOrd="0" destOrd="0" parTransId="{F90F45E4-B45A-4299-ABE7-FBF7D862DCB4}" sibTransId="{AAB54EC4-3645-4AAD-8F2A-3108974D86CB}"/>
    <dgm:cxn modelId="{EAC5A9B4-BA75-46E6-AE62-1DB3E75D35AC}" srcId="{48D26897-539F-4E44-A1B2-56B58193097A}" destId="{A4F8CC20-650D-49F0-A912-C5854F78C7FD}" srcOrd="3" destOrd="0" parTransId="{8E06FD0C-82C1-4FCD-AFEB-3A2AF8A5C394}" sibTransId="{ACD42DB1-5AA3-4991-B7A6-A46BE28F618E}"/>
    <dgm:cxn modelId="{39CAE115-07D8-4654-92A8-2167B42D2236}" srcId="{48D26897-539F-4E44-A1B2-56B58193097A}" destId="{757D5DD6-2AEC-4905-9871-031512232E5E}" srcOrd="1" destOrd="0" parTransId="{CC5EF802-B35A-4FC3-AFB7-27855EA03264}" sibTransId="{885A93FC-A4F2-4274-8708-2C4FD17071B0}"/>
    <dgm:cxn modelId="{CA9ECA42-2E5C-49A7-9BEC-761AFECA6746}" type="presOf" srcId="{63687A78-C697-4040-8547-EAB9DB36714C}" destId="{CC86E612-3832-4C8D-A37B-77D5639F62AA}" srcOrd="0" destOrd="0" presId="urn:microsoft.com/office/officeart/2008/layout/VerticalCurvedList"/>
    <dgm:cxn modelId="{9DB23543-A527-4824-BB43-5BA83F087633}" type="presOf" srcId="{65D17804-B8BF-4BD7-9EE5-2DE2CBA3EC22}" destId="{0F96F834-82D3-4E4E-AB30-2044949AC63C}" srcOrd="0" destOrd="0" presId="urn:microsoft.com/office/officeart/2008/layout/VerticalCurvedList"/>
    <dgm:cxn modelId="{EDB23A1E-EEEA-4C51-BFF2-485AAC1A1DF8}" srcId="{48D26897-539F-4E44-A1B2-56B58193097A}" destId="{65D17804-B8BF-4BD7-9EE5-2DE2CBA3EC22}" srcOrd="4" destOrd="0" parTransId="{E834F584-5749-4D0B-99D3-353F13473829}" sibTransId="{265557F9-A3F9-4336-9B54-A9274CCFDC9A}"/>
    <dgm:cxn modelId="{B975AA2B-6C7A-4532-9850-DE5A9432FC23}" type="presOf" srcId="{757D5DD6-2AEC-4905-9871-031512232E5E}" destId="{AAA8EFBF-66D3-439E-AEFF-3327957F2ECE}" srcOrd="0" destOrd="0" presId="urn:microsoft.com/office/officeart/2008/layout/VerticalCurvedList"/>
    <dgm:cxn modelId="{02E47966-A649-4AE1-BDB6-FFF546EA9D1F}" type="presOf" srcId="{48D26897-539F-4E44-A1B2-56B58193097A}" destId="{9D5BC40F-70FB-4096-8471-3E980A8B40B7}" srcOrd="0" destOrd="0" presId="urn:microsoft.com/office/officeart/2008/layout/VerticalCurvedList"/>
    <dgm:cxn modelId="{564289FD-8F6B-46A7-8198-0A5925041CB2}" type="presOf" srcId="{E43C333F-E0E5-40FA-B91A-3431592B3025}" destId="{926D8490-7934-4ABB-B162-4CBB93F7D073}" srcOrd="0" destOrd="0" presId="urn:microsoft.com/office/officeart/2008/layout/VerticalCurvedList"/>
    <dgm:cxn modelId="{F83D094B-121B-449D-8D47-C4758306FBC4}" type="presOf" srcId="{3775D48E-0B8D-4DEF-81DA-1CDFAA8C1C03}" destId="{12E080CF-4FB3-4814-BF58-0445B8FC773F}" srcOrd="0" destOrd="0" presId="urn:microsoft.com/office/officeart/2008/layout/VerticalCurvedList"/>
    <dgm:cxn modelId="{34C5F4F0-24B2-4D5D-9FED-17C0ACECDD82}" srcId="{48D26897-539F-4E44-A1B2-56B58193097A}" destId="{E43C333F-E0E5-40FA-B91A-3431592B3025}" srcOrd="5" destOrd="0" parTransId="{1B25CE15-0689-43E1-989B-CE0F05FE9DC0}" sibTransId="{0517840A-8BCB-453A-8360-6C4322433A80}"/>
    <dgm:cxn modelId="{11C02B8A-D6BD-47B4-8AFE-AD845828DCFC}" type="presOf" srcId="{A4F8CC20-650D-49F0-A912-C5854F78C7FD}" destId="{A3178CF3-D169-4BA8-8229-7826F2A36077}" srcOrd="0" destOrd="0" presId="urn:microsoft.com/office/officeart/2008/layout/VerticalCurvedList"/>
    <dgm:cxn modelId="{47B3C9F1-407F-484F-B4B2-E7AE9D340FCB}" type="presParOf" srcId="{9D5BC40F-70FB-4096-8471-3E980A8B40B7}" destId="{1065792A-B610-48B6-AE7E-A597AC9FE0E5}" srcOrd="0" destOrd="0" presId="urn:microsoft.com/office/officeart/2008/layout/VerticalCurvedList"/>
    <dgm:cxn modelId="{FDCE93F7-FF7E-4E13-B7A5-E5D88F960683}" type="presParOf" srcId="{1065792A-B610-48B6-AE7E-A597AC9FE0E5}" destId="{338CAB11-0F7F-4956-9404-E6FCE3134CA6}" srcOrd="0" destOrd="0" presId="urn:microsoft.com/office/officeart/2008/layout/VerticalCurvedList"/>
    <dgm:cxn modelId="{3D9FD550-1088-4BEF-85D2-9DBFA941E071}" type="presParOf" srcId="{338CAB11-0F7F-4956-9404-E6FCE3134CA6}" destId="{108F5DB5-E272-49D4-976E-99C1776472C6}" srcOrd="0" destOrd="0" presId="urn:microsoft.com/office/officeart/2008/layout/VerticalCurvedList"/>
    <dgm:cxn modelId="{A27EFF41-0E33-4E94-897B-F29E95C4B2BB}" type="presParOf" srcId="{338CAB11-0F7F-4956-9404-E6FCE3134CA6}" destId="{331BAF46-F355-42AD-9652-51539D452EB0}" srcOrd="1" destOrd="0" presId="urn:microsoft.com/office/officeart/2008/layout/VerticalCurvedList"/>
    <dgm:cxn modelId="{9ED9B219-0BE3-4D7D-91E9-16D47F61D24E}" type="presParOf" srcId="{338CAB11-0F7F-4956-9404-E6FCE3134CA6}" destId="{09081F69-A97B-46EC-8977-9B8CC072D55A}" srcOrd="2" destOrd="0" presId="urn:microsoft.com/office/officeart/2008/layout/VerticalCurvedList"/>
    <dgm:cxn modelId="{045ADA5B-7C15-4045-8835-4C52A2E2168F}" type="presParOf" srcId="{338CAB11-0F7F-4956-9404-E6FCE3134CA6}" destId="{263E00C1-A677-4B22-96E6-9718A167A358}" srcOrd="3" destOrd="0" presId="urn:microsoft.com/office/officeart/2008/layout/VerticalCurvedList"/>
    <dgm:cxn modelId="{21F12A8F-D9D2-41F8-AF7E-E255A917DFEB}" type="presParOf" srcId="{1065792A-B610-48B6-AE7E-A597AC9FE0E5}" destId="{12E080CF-4FB3-4814-BF58-0445B8FC773F}" srcOrd="1" destOrd="0" presId="urn:microsoft.com/office/officeart/2008/layout/VerticalCurvedList"/>
    <dgm:cxn modelId="{8384209C-588A-48CA-BBD1-BE4205644755}" type="presParOf" srcId="{1065792A-B610-48B6-AE7E-A597AC9FE0E5}" destId="{AEE52CFC-68DD-45FC-94EA-3D47A3673455}" srcOrd="2" destOrd="0" presId="urn:microsoft.com/office/officeart/2008/layout/VerticalCurvedList"/>
    <dgm:cxn modelId="{1E5A2297-288C-4996-BA57-4C2E57BADA4F}" type="presParOf" srcId="{AEE52CFC-68DD-45FC-94EA-3D47A3673455}" destId="{855D2FF4-FCFE-45D0-9134-D673B660E0FE}" srcOrd="0" destOrd="0" presId="urn:microsoft.com/office/officeart/2008/layout/VerticalCurvedList"/>
    <dgm:cxn modelId="{C1565B31-52EB-48DB-9DD1-6C160311492F}" type="presParOf" srcId="{1065792A-B610-48B6-AE7E-A597AC9FE0E5}" destId="{AAA8EFBF-66D3-439E-AEFF-3327957F2ECE}" srcOrd="3" destOrd="0" presId="urn:microsoft.com/office/officeart/2008/layout/VerticalCurvedList"/>
    <dgm:cxn modelId="{3020048A-3A06-4DC7-ACA1-5539263F73BD}" type="presParOf" srcId="{1065792A-B610-48B6-AE7E-A597AC9FE0E5}" destId="{334FA0EA-5504-4CA2-B3E6-EAF14679FB2A}" srcOrd="4" destOrd="0" presId="urn:microsoft.com/office/officeart/2008/layout/VerticalCurvedList"/>
    <dgm:cxn modelId="{542CB36D-98E8-4A3B-B4B1-768073F947AC}" type="presParOf" srcId="{334FA0EA-5504-4CA2-B3E6-EAF14679FB2A}" destId="{DD0F330B-DFE6-4E20-8C97-CEF399D6DCF7}" srcOrd="0" destOrd="0" presId="urn:microsoft.com/office/officeart/2008/layout/VerticalCurvedList"/>
    <dgm:cxn modelId="{85F6C8A8-6777-49C6-ACC4-604DBD0E9DD4}" type="presParOf" srcId="{1065792A-B610-48B6-AE7E-A597AC9FE0E5}" destId="{CC86E612-3832-4C8D-A37B-77D5639F62AA}" srcOrd="5" destOrd="0" presId="urn:microsoft.com/office/officeart/2008/layout/VerticalCurvedList"/>
    <dgm:cxn modelId="{7A7855D3-C039-40AD-897B-88F43CE24040}" type="presParOf" srcId="{1065792A-B610-48B6-AE7E-A597AC9FE0E5}" destId="{ABD9864E-5F4E-4E24-8167-FC789B47A8AA}" srcOrd="6" destOrd="0" presId="urn:microsoft.com/office/officeart/2008/layout/VerticalCurvedList"/>
    <dgm:cxn modelId="{52884756-A80F-46CE-940F-02467F1EB239}" type="presParOf" srcId="{ABD9864E-5F4E-4E24-8167-FC789B47A8AA}" destId="{7B8B64CF-5816-4FED-8EF5-78FA488BC1C2}" srcOrd="0" destOrd="0" presId="urn:microsoft.com/office/officeart/2008/layout/VerticalCurvedList"/>
    <dgm:cxn modelId="{91496952-2889-4F2C-B7DD-504D60BDC953}" type="presParOf" srcId="{1065792A-B610-48B6-AE7E-A597AC9FE0E5}" destId="{A3178CF3-D169-4BA8-8229-7826F2A36077}" srcOrd="7" destOrd="0" presId="urn:microsoft.com/office/officeart/2008/layout/VerticalCurvedList"/>
    <dgm:cxn modelId="{345C73E8-19D2-4064-8436-5ED2E4918801}" type="presParOf" srcId="{1065792A-B610-48B6-AE7E-A597AC9FE0E5}" destId="{7682699B-E059-47B6-99D0-6D9F8157BB59}" srcOrd="8" destOrd="0" presId="urn:microsoft.com/office/officeart/2008/layout/VerticalCurvedList"/>
    <dgm:cxn modelId="{431B5530-CDEB-4725-AF53-C0F4E43577FF}" type="presParOf" srcId="{7682699B-E059-47B6-99D0-6D9F8157BB59}" destId="{623CADB8-18E2-41A5-B8E3-6ACF449D4DEB}" srcOrd="0" destOrd="0" presId="urn:microsoft.com/office/officeart/2008/layout/VerticalCurvedList"/>
    <dgm:cxn modelId="{B2016B89-EF71-47D4-A671-2D9C6F357521}" type="presParOf" srcId="{1065792A-B610-48B6-AE7E-A597AC9FE0E5}" destId="{0F96F834-82D3-4E4E-AB30-2044949AC63C}" srcOrd="9" destOrd="0" presId="urn:microsoft.com/office/officeart/2008/layout/VerticalCurvedList"/>
    <dgm:cxn modelId="{E10DCEB2-4BB0-4F9A-83AD-A5CA7FCC4E98}" type="presParOf" srcId="{1065792A-B610-48B6-AE7E-A597AC9FE0E5}" destId="{AB601F1C-18B5-4549-8950-40D73D7DC42D}" srcOrd="10" destOrd="0" presId="urn:microsoft.com/office/officeart/2008/layout/VerticalCurvedList"/>
    <dgm:cxn modelId="{FD88633E-3C9A-42E5-A1AA-A65778DD18E7}" type="presParOf" srcId="{AB601F1C-18B5-4549-8950-40D73D7DC42D}" destId="{9E673544-8116-45A8-A8D2-C9A51989106D}" srcOrd="0" destOrd="0" presId="urn:microsoft.com/office/officeart/2008/layout/VerticalCurvedList"/>
    <dgm:cxn modelId="{73A42B5E-451A-4EE0-8325-E2347E2BACDF}" type="presParOf" srcId="{1065792A-B610-48B6-AE7E-A597AC9FE0E5}" destId="{926D8490-7934-4ABB-B162-4CBB93F7D073}" srcOrd="11" destOrd="0" presId="urn:microsoft.com/office/officeart/2008/layout/VerticalCurvedList"/>
    <dgm:cxn modelId="{84F97C91-EB3B-4377-845E-1510B75D5F39}" type="presParOf" srcId="{1065792A-B610-48B6-AE7E-A597AC9FE0E5}" destId="{76148AEA-FD9E-4533-B181-51FE1F13B0EC}" srcOrd="12" destOrd="0" presId="urn:microsoft.com/office/officeart/2008/layout/VerticalCurvedList"/>
    <dgm:cxn modelId="{192A7176-638F-4471-A45C-A827AA7729A2}" type="presParOf" srcId="{76148AEA-FD9E-4533-B181-51FE1F13B0EC}" destId="{4F17040A-A99D-4778-A6BE-4AC094B3F8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BAF46-F355-42AD-9652-51539D452EB0}">
      <dsp:nvSpPr>
        <dsp:cNvPr id="0" name=""/>
        <dsp:cNvSpPr/>
      </dsp:nvSpPr>
      <dsp:spPr>
        <a:xfrm>
          <a:off x="-3531064" y="-542762"/>
          <a:ext cx="4209726" cy="4209726"/>
        </a:xfrm>
        <a:prstGeom prst="blockArc">
          <a:avLst>
            <a:gd name="adj1" fmla="val 18900000"/>
            <a:gd name="adj2" fmla="val 2700000"/>
            <a:gd name="adj3" fmla="val 513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080CF-4FB3-4814-BF58-0445B8FC773F}">
      <dsp:nvSpPr>
        <dsp:cNvPr id="0" name=""/>
        <dsp:cNvSpPr/>
      </dsp:nvSpPr>
      <dsp:spPr>
        <a:xfrm>
          <a:off x="254268" y="164520"/>
          <a:ext cx="5774272" cy="3289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1077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площадь покрытий - 70 кв. м.;</a:t>
          </a:r>
          <a:endParaRPr lang="ru-RU" sz="1400" kern="1200" dirty="0"/>
        </a:p>
      </dsp:txBody>
      <dsp:txXfrm>
        <a:off x="254268" y="164520"/>
        <a:ext cx="5774272" cy="328915"/>
      </dsp:txXfrm>
    </dsp:sp>
    <dsp:sp modelId="{855D2FF4-FCFE-45D0-9134-D673B660E0FE}">
      <dsp:nvSpPr>
        <dsp:cNvPr id="0" name=""/>
        <dsp:cNvSpPr/>
      </dsp:nvSpPr>
      <dsp:spPr>
        <a:xfrm>
          <a:off x="48696" y="123405"/>
          <a:ext cx="411144" cy="4111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A8EFBF-66D3-439E-AEFF-3327957F2ECE}">
      <dsp:nvSpPr>
        <dsp:cNvPr id="0" name=""/>
        <dsp:cNvSpPr/>
      </dsp:nvSpPr>
      <dsp:spPr>
        <a:xfrm>
          <a:off x="524824" y="657831"/>
          <a:ext cx="5503717" cy="328915"/>
        </a:xfrm>
        <a:prstGeom prst="rect">
          <a:avLst/>
        </a:prstGeom>
        <a:gradFill rotWithShape="0">
          <a:gsLst>
            <a:gs pos="0">
              <a:schemeClr val="accent2">
                <a:hueOff val="648018"/>
                <a:satOff val="90"/>
                <a:lumOff val="78"/>
                <a:alphaOff val="0"/>
                <a:shade val="51000"/>
                <a:satMod val="130000"/>
              </a:schemeClr>
            </a:gs>
            <a:gs pos="80000">
              <a:schemeClr val="accent2">
                <a:hueOff val="648018"/>
                <a:satOff val="90"/>
                <a:lumOff val="78"/>
                <a:alphaOff val="0"/>
                <a:shade val="93000"/>
                <a:satMod val="130000"/>
              </a:schemeClr>
            </a:gs>
            <a:gs pos="100000">
              <a:schemeClr val="accent2">
                <a:hueOff val="648018"/>
                <a:satOff val="90"/>
                <a:lumOff val="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1077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площадь озеленения - 150 кв. м.;</a:t>
          </a:r>
          <a:endParaRPr lang="ru-RU" sz="1400" kern="1200" dirty="0"/>
        </a:p>
      </dsp:txBody>
      <dsp:txXfrm>
        <a:off x="524824" y="657831"/>
        <a:ext cx="5503717" cy="328915"/>
      </dsp:txXfrm>
    </dsp:sp>
    <dsp:sp modelId="{DD0F330B-DFE6-4E20-8C97-CEF399D6DCF7}">
      <dsp:nvSpPr>
        <dsp:cNvPr id="0" name=""/>
        <dsp:cNvSpPr/>
      </dsp:nvSpPr>
      <dsp:spPr>
        <a:xfrm>
          <a:off x="319252" y="616717"/>
          <a:ext cx="411144" cy="4111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648018"/>
              <a:satOff val="90"/>
              <a:lumOff val="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86E612-3832-4C8D-A37B-77D5639F62AA}">
      <dsp:nvSpPr>
        <dsp:cNvPr id="0" name=""/>
        <dsp:cNvSpPr/>
      </dsp:nvSpPr>
      <dsp:spPr>
        <a:xfrm>
          <a:off x="648542" y="1151143"/>
          <a:ext cx="5379998" cy="328915"/>
        </a:xfrm>
        <a:prstGeom prst="rect">
          <a:avLst/>
        </a:prstGeom>
        <a:gradFill rotWithShape="0">
          <a:gsLst>
            <a:gs pos="0">
              <a:schemeClr val="accent2">
                <a:hueOff val="1296036"/>
                <a:satOff val="180"/>
                <a:lumOff val="157"/>
                <a:alphaOff val="0"/>
                <a:shade val="51000"/>
                <a:satMod val="130000"/>
              </a:schemeClr>
            </a:gs>
            <a:gs pos="80000">
              <a:schemeClr val="accent2">
                <a:hueOff val="1296036"/>
                <a:satOff val="180"/>
                <a:lumOff val="157"/>
                <a:alphaOff val="0"/>
                <a:shade val="93000"/>
                <a:satMod val="130000"/>
              </a:schemeClr>
            </a:gs>
            <a:gs pos="100000">
              <a:schemeClr val="accent2">
                <a:hueOff val="1296036"/>
                <a:satOff val="180"/>
                <a:lumOff val="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1077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- установка вазонов из камня – 8 шт.;</a:t>
          </a:r>
          <a:endParaRPr lang="ru-RU" sz="1400" kern="1200"/>
        </a:p>
      </dsp:txBody>
      <dsp:txXfrm>
        <a:off x="648542" y="1151143"/>
        <a:ext cx="5379998" cy="328915"/>
      </dsp:txXfrm>
    </dsp:sp>
    <dsp:sp modelId="{7B8B64CF-5816-4FED-8EF5-78FA488BC1C2}">
      <dsp:nvSpPr>
        <dsp:cNvPr id="0" name=""/>
        <dsp:cNvSpPr/>
      </dsp:nvSpPr>
      <dsp:spPr>
        <a:xfrm>
          <a:off x="442970" y="1110028"/>
          <a:ext cx="411144" cy="4111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296036"/>
              <a:satOff val="180"/>
              <a:lumOff val="15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178CF3-D169-4BA8-8229-7826F2A36077}">
      <dsp:nvSpPr>
        <dsp:cNvPr id="0" name=""/>
        <dsp:cNvSpPr/>
      </dsp:nvSpPr>
      <dsp:spPr>
        <a:xfrm>
          <a:off x="648542" y="1644142"/>
          <a:ext cx="5379998" cy="328915"/>
        </a:xfrm>
        <a:prstGeom prst="rect">
          <a:avLst/>
        </a:prstGeom>
        <a:gradFill rotWithShape="0">
          <a:gsLst>
            <a:gs pos="0">
              <a:schemeClr val="accent2">
                <a:hueOff val="1944054"/>
                <a:satOff val="271"/>
                <a:lumOff val="235"/>
                <a:alphaOff val="0"/>
                <a:shade val="51000"/>
                <a:satMod val="130000"/>
              </a:schemeClr>
            </a:gs>
            <a:gs pos="80000">
              <a:schemeClr val="accent2">
                <a:hueOff val="1944054"/>
                <a:satOff val="271"/>
                <a:lumOff val="235"/>
                <a:alphaOff val="0"/>
                <a:shade val="93000"/>
                <a:satMod val="130000"/>
              </a:schemeClr>
            </a:gs>
            <a:gs pos="100000">
              <a:schemeClr val="accent2">
                <a:hueOff val="1944054"/>
                <a:satOff val="271"/>
                <a:lumOff val="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1077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- установка полусфер</a:t>
          </a:r>
          <a:r>
            <a:rPr lang="ru-RU" sz="1400" b="1" kern="1200" smtClean="0"/>
            <a:t> </a:t>
          </a:r>
          <a:r>
            <a:rPr lang="ru-RU" sz="1400" kern="1200" smtClean="0"/>
            <a:t>– 4 шт.;</a:t>
          </a:r>
          <a:endParaRPr lang="ru-RU" sz="1400" kern="1200"/>
        </a:p>
      </dsp:txBody>
      <dsp:txXfrm>
        <a:off x="648542" y="1644142"/>
        <a:ext cx="5379998" cy="328915"/>
      </dsp:txXfrm>
    </dsp:sp>
    <dsp:sp modelId="{623CADB8-18E2-41A5-B8E3-6ACF449D4DEB}">
      <dsp:nvSpPr>
        <dsp:cNvPr id="0" name=""/>
        <dsp:cNvSpPr/>
      </dsp:nvSpPr>
      <dsp:spPr>
        <a:xfrm>
          <a:off x="442970" y="1603027"/>
          <a:ext cx="411144" cy="4111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944054"/>
              <a:satOff val="271"/>
              <a:lumOff val="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96F834-82D3-4E4E-AB30-2044949AC63C}">
      <dsp:nvSpPr>
        <dsp:cNvPr id="0" name=""/>
        <dsp:cNvSpPr/>
      </dsp:nvSpPr>
      <dsp:spPr>
        <a:xfrm>
          <a:off x="524824" y="2137453"/>
          <a:ext cx="5503717" cy="328915"/>
        </a:xfrm>
        <a:prstGeom prst="rect">
          <a:avLst/>
        </a:prstGeom>
        <a:gradFill rotWithShape="0">
          <a:gsLst>
            <a:gs pos="0">
              <a:schemeClr val="accent2">
                <a:hueOff val="2592072"/>
                <a:satOff val="361"/>
                <a:lumOff val="314"/>
                <a:alphaOff val="0"/>
                <a:shade val="51000"/>
                <a:satMod val="130000"/>
              </a:schemeClr>
            </a:gs>
            <a:gs pos="80000">
              <a:schemeClr val="accent2">
                <a:hueOff val="2592072"/>
                <a:satOff val="361"/>
                <a:lumOff val="314"/>
                <a:alphaOff val="0"/>
                <a:shade val="93000"/>
                <a:satMod val="130000"/>
              </a:schemeClr>
            </a:gs>
            <a:gs pos="100000">
              <a:schemeClr val="accent2">
                <a:hueOff val="2592072"/>
                <a:satOff val="361"/>
                <a:lumOff val="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1077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- площадь освещения - 150 кв.м;</a:t>
          </a:r>
          <a:endParaRPr lang="ru-RU" sz="1400" kern="1200"/>
        </a:p>
      </dsp:txBody>
      <dsp:txXfrm>
        <a:off x="524824" y="2137453"/>
        <a:ext cx="5503717" cy="328915"/>
      </dsp:txXfrm>
    </dsp:sp>
    <dsp:sp modelId="{9E673544-8116-45A8-A8D2-C9A51989106D}">
      <dsp:nvSpPr>
        <dsp:cNvPr id="0" name=""/>
        <dsp:cNvSpPr/>
      </dsp:nvSpPr>
      <dsp:spPr>
        <a:xfrm>
          <a:off x="319252" y="2096338"/>
          <a:ext cx="411144" cy="4111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592072"/>
              <a:satOff val="361"/>
              <a:lumOff val="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6D8490-7934-4ABB-B162-4CBB93F7D073}">
      <dsp:nvSpPr>
        <dsp:cNvPr id="0" name=""/>
        <dsp:cNvSpPr/>
      </dsp:nvSpPr>
      <dsp:spPr>
        <a:xfrm>
          <a:off x="254268" y="2630764"/>
          <a:ext cx="5774272" cy="328915"/>
        </a:xfrm>
        <a:prstGeom prst="rect">
          <a:avLst/>
        </a:prstGeom>
        <a:gradFill rotWithShape="0">
          <a:gsLst>
            <a:gs pos="0">
              <a:schemeClr val="accent2">
                <a:hueOff val="3240090"/>
                <a:satOff val="451"/>
                <a:lumOff val="392"/>
                <a:alphaOff val="0"/>
                <a:shade val="51000"/>
                <a:satMod val="130000"/>
              </a:schemeClr>
            </a:gs>
            <a:gs pos="80000">
              <a:schemeClr val="accent2">
                <a:hueOff val="3240090"/>
                <a:satOff val="451"/>
                <a:lumOff val="392"/>
                <a:alphaOff val="0"/>
                <a:shade val="93000"/>
                <a:satMod val="130000"/>
              </a:schemeClr>
            </a:gs>
            <a:gs pos="100000">
              <a:schemeClr val="accent2">
                <a:hueOff val="3240090"/>
                <a:satOff val="451"/>
                <a:lumOff val="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1077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- установка опор освещения со светодиодными светильниками – 6 шт.</a:t>
          </a:r>
          <a:endParaRPr lang="ru-RU" sz="1400" kern="1200"/>
        </a:p>
      </dsp:txBody>
      <dsp:txXfrm>
        <a:off x="254268" y="2630764"/>
        <a:ext cx="5774272" cy="328915"/>
      </dsp:txXfrm>
    </dsp:sp>
    <dsp:sp modelId="{4F17040A-A99D-4778-A6BE-4AC094B3F804}">
      <dsp:nvSpPr>
        <dsp:cNvPr id="0" name=""/>
        <dsp:cNvSpPr/>
      </dsp:nvSpPr>
      <dsp:spPr>
        <a:xfrm>
          <a:off x="48696" y="2589650"/>
          <a:ext cx="411144" cy="4111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240090"/>
              <a:satOff val="451"/>
              <a:lumOff val="3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044D0-A019-4FB3-909C-0B65DA158E9E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5A96A-88F5-4052-8B81-DB75826C8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38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5A96A-88F5-4052-8B81-DB75826C8D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3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5A96A-88F5-4052-8B81-DB75826C8D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609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5A96A-88F5-4052-8B81-DB75826C8DA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1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5A96A-88F5-4052-8B81-DB75826C8D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830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5A96A-88F5-4052-8B81-DB75826C8D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686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5A96A-88F5-4052-8B81-DB75826C8D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107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5A96A-88F5-4052-8B81-DB75826C8D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1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5A96A-88F5-4052-8B81-DB75826C8D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977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397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108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92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591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610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930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8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2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5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78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1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2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39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7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1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4564" y="706582"/>
            <a:ext cx="9885218" cy="5112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cap="none" dirty="0" smtClean="0"/>
              <a:t>Муниципальное образование </a:t>
            </a:r>
            <a:r>
              <a:rPr lang="ru-RU" sz="2000" b="1" cap="none" dirty="0"/>
              <a:t>с</a:t>
            </a:r>
            <a:r>
              <a:rPr lang="ru-RU" sz="2000" b="1" cap="none" dirty="0" smtClean="0"/>
              <a:t>ельское поселение Алябьевский</a:t>
            </a:r>
            <a:r>
              <a:rPr lang="ru-RU" sz="2000" cap="none" dirty="0" smtClean="0"/>
              <a:t/>
            </a:r>
            <a:br>
              <a:rPr lang="ru-RU" sz="2000" cap="none" dirty="0" smtClean="0"/>
            </a:br>
            <a:r>
              <a:rPr lang="ru-RU" sz="2000" cap="none" dirty="0" smtClean="0"/>
              <a:t>Советский район</a:t>
            </a:r>
            <a:br>
              <a:rPr lang="ru-RU" sz="2000" cap="none" dirty="0" smtClean="0"/>
            </a:br>
            <a:r>
              <a:rPr lang="ru-RU" sz="2000" cap="none" dirty="0" smtClean="0"/>
              <a:t>Ханты-Мансийский автономный округ-Югра</a:t>
            </a:r>
            <a:endParaRPr lang="ru-RU" sz="2000" cap="none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240136" y="2159126"/>
            <a:ext cx="8790709" cy="30039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 smtClean="0"/>
              <a:t>ПРОЕКТ </a:t>
            </a:r>
          </a:p>
          <a:p>
            <a:pPr algn="ctr"/>
            <a:r>
              <a:rPr lang="ru-RU" sz="4800" b="1" dirty="0" smtClean="0"/>
              <a:t>«Освещение и благоустройство стелы «Защитникам  Отечества»</a:t>
            </a:r>
          </a:p>
          <a:p>
            <a:pPr algn="ctr"/>
            <a:r>
              <a:rPr lang="ru-RU" sz="3200" b="1" dirty="0" smtClean="0"/>
              <a:t>Номинация</a:t>
            </a:r>
            <a:r>
              <a:rPr lang="ru-RU" sz="3200" b="1" dirty="0"/>
              <a:t>: </a:t>
            </a:r>
            <a:endParaRPr lang="ru-RU" sz="3200" dirty="0"/>
          </a:p>
          <a:p>
            <a:pPr algn="ctr"/>
            <a:r>
              <a:rPr lang="ru-RU" sz="3200" b="1" dirty="0"/>
              <a:t>"Вовлечение общественности в подготовку и реализацию практик (проектов) по благоустройству"</a:t>
            </a:r>
            <a:endParaRPr lang="ru-RU" sz="3200" dirty="0"/>
          </a:p>
          <a:p>
            <a:pPr algn="ctr"/>
            <a:endParaRPr lang="ru-RU" sz="4800" b="1" dirty="0" smtClean="0"/>
          </a:p>
          <a:p>
            <a:pPr algn="ctr"/>
            <a:endParaRPr lang="ru-RU" sz="4800" b="1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872346" y="6296891"/>
            <a:ext cx="3983182" cy="561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с</a:t>
            </a:r>
            <a:r>
              <a:rPr lang="ru-RU" dirty="0" smtClean="0"/>
              <a:t>.п.Алябьевский, 2019 год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9" y="252722"/>
            <a:ext cx="1371429" cy="17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7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478972"/>
            <a:ext cx="10018713" cy="123008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Этапы благоустройства </a:t>
            </a:r>
            <a:br>
              <a:rPr lang="ru-RU" sz="3600" dirty="0" smtClean="0"/>
            </a:br>
            <a:r>
              <a:rPr lang="ru-RU" sz="3600" dirty="0" smtClean="0"/>
              <a:t>стелы «Защитникам Отечества»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9" y="1959429"/>
            <a:ext cx="3126921" cy="41692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208" y="2650671"/>
            <a:ext cx="3715657" cy="27867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997" y="1959429"/>
            <a:ext cx="3126921" cy="416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57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93914"/>
            <a:ext cx="10018713" cy="1175657"/>
          </a:xfrm>
        </p:spPr>
        <p:txBody>
          <a:bodyPr>
            <a:normAutofit fontScale="90000"/>
          </a:bodyPr>
          <a:lstStyle/>
          <a:p>
            <a:r>
              <a:rPr lang="ru-RU" cap="none" dirty="0"/>
              <a:t>Стела «Защитникам  Отечества» </a:t>
            </a:r>
            <a:br>
              <a:rPr lang="ru-RU" cap="none" dirty="0"/>
            </a:br>
            <a:r>
              <a:rPr lang="ru-RU" cap="none" dirty="0" smtClean="0"/>
              <a:t>после </a:t>
            </a:r>
            <a:r>
              <a:rPr lang="ru-RU" cap="none" dirty="0"/>
              <a:t>реконструкции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484310" y="1621971"/>
            <a:ext cx="4535490" cy="4343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Реализация данного проекта дала начало устойчивому развитию территории, у жителей появилось множество идей и планов развивать свою территорию, разрабатывается долгосрочный план преобразований общественного пространства. 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535" y="1465943"/>
            <a:ext cx="3888921" cy="518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38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844" y="440267"/>
            <a:ext cx="10018713" cy="128693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Освещение стелы «Защитникам Отечества»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5" b="10717"/>
          <a:stretch/>
        </p:blipFill>
        <p:spPr>
          <a:xfrm>
            <a:off x="2434169" y="1591733"/>
            <a:ext cx="8356062" cy="4632485"/>
          </a:xfrm>
        </p:spPr>
      </p:pic>
    </p:spTree>
    <p:extLst>
      <p:ext uri="{BB962C8B-B14F-4D97-AF65-F5344CB8AC3E}">
        <p14:creationId xmlns:p14="http://schemas.microsoft.com/office/powerpoint/2010/main" val="1538319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404262"/>
            <a:ext cx="10018713" cy="17421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Общая стоимость выполненных работ по благоустройству стелы «Защитникам отечества» 500 000,00 рублей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6094098"/>
              </p:ext>
            </p:extLst>
          </p:nvPr>
        </p:nvGraphicFramePr>
        <p:xfrm>
          <a:off x="1484313" y="2348564"/>
          <a:ext cx="10018712" cy="4158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4742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Показатели благоустройства территории </a:t>
            </a:r>
            <a:r>
              <a:rPr lang="ru-RU" dirty="0"/>
              <a:t>сельского </a:t>
            </a:r>
            <a:r>
              <a:rPr lang="ru-RU" dirty="0" smtClean="0"/>
              <a:t>поселения, после реализации проекта, увеличились: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296501"/>
              </p:ext>
            </p:extLst>
          </p:nvPr>
        </p:nvGraphicFramePr>
        <p:xfrm>
          <a:off x="1484310" y="2666999"/>
          <a:ext cx="6068885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30" y="2438399"/>
            <a:ext cx="3018511" cy="402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90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996" y="178676"/>
            <a:ext cx="10018713" cy="693683"/>
          </a:xfrm>
        </p:spPr>
        <p:txBody>
          <a:bodyPr>
            <a:normAutofit/>
          </a:bodyPr>
          <a:lstStyle/>
          <a:p>
            <a:r>
              <a:rPr lang="ru-RU" sz="3600" cap="none" dirty="0" smtClean="0"/>
              <a:t>Результаты</a:t>
            </a:r>
            <a:endParaRPr lang="ru-RU" sz="3600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7366" y="1061545"/>
            <a:ext cx="10468303" cy="5465379"/>
          </a:xfrm>
        </p:spPr>
        <p:txBody>
          <a:bodyPr>
            <a:noAutofit/>
          </a:bodyPr>
          <a:lstStyle/>
          <a:p>
            <a:pPr lvl="0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культурного уровня и создание благоприятных условий, повышение качества жизни населения;</a:t>
            </a:r>
          </a:p>
          <a:p>
            <a:pPr lvl="0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в сельском поселении Алябьевский востребованной общественной территории;</a:t>
            </a:r>
          </a:p>
          <a:p>
            <a:pPr lvl="0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Приток лиц, посещающих территорию сельского поселения Алябьевский;</a:t>
            </a:r>
          </a:p>
          <a:p>
            <a:pPr lvl="0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уникальных объектов малых архитектурных форм;</a:t>
            </a:r>
          </a:p>
          <a:p>
            <a:pPr lvl="0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финансовых средств из иных источников;</a:t>
            </a:r>
          </a:p>
          <a:p>
            <a:pPr lvl="0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средств бюджета сельского поселения Алябьевский;</a:t>
            </a:r>
          </a:p>
          <a:p>
            <a:pPr lvl="0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в практики инициативного бюджетирования;</a:t>
            </a:r>
          </a:p>
          <a:p>
            <a:pPr lvl="0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граждан в процесс принятия решений в области градостроительной политики, обеспечения благоприятной среды жизнедеятельности населения;</a:t>
            </a:r>
          </a:p>
          <a:p>
            <a:pPr lvl="0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проблем в поселении и поддержка предложений населения по их решению посредством внедрения проектов;</a:t>
            </a:r>
          </a:p>
          <a:p>
            <a:pPr lvl="0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 за счет вовлечения жителей в процесс принятия решений при формировании проектов;</a:t>
            </a:r>
          </a:p>
          <a:p>
            <a:pPr lvl="0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взаимодействия органов местного самоуправления поселения и населения, позволяющего осуществлять общественный контроль за результативностью и эффективностью расходования бюджетных средств;</a:t>
            </a:r>
          </a:p>
          <a:p>
            <a:pPr lvl="0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открытости деятельности органов местного самоуправления поселения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209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2484" y="191866"/>
            <a:ext cx="10018713" cy="554368"/>
          </a:xfrm>
        </p:spPr>
        <p:txBody>
          <a:bodyPr>
            <a:normAutofit fontScale="90000"/>
          </a:bodyPr>
          <a:lstStyle/>
          <a:p>
            <a:r>
              <a:rPr lang="ru-RU" cap="none" dirty="0" smtClean="0"/>
              <a:t>Цель и задачи проекта</a:t>
            </a:r>
            <a:endParaRPr lang="ru-RU" cap="none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39917" y="767306"/>
            <a:ext cx="10394731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вовлечение общественности в подготовку и реализацию практик (проектов) в части  благоустройства  Стелы «Защитникам Отечества», путем реализации практики инициативного бюджетирования на территории сельского поселения Алябьевский. </a:t>
            </a:r>
            <a:endParaRPr lang="ru-RU" sz="17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Создать освещение стелы «Защитникам Отечества» с именами погибших, разбить цветники и клумбы, высадить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деревья;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Провести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торжественное открытие стелы и посвятить её открытие 75-летию со дня Великой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Победы;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условия для развития у молодежи чувства патриотизма, ответственности и нравственности, уважения и почитания к старшему поколению, к героям-землякам, к истории своей малой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Родины;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вовлечению граждан в практики инициативного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бюджетирования;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Вовлечение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граждан в процесс принятия решений в области градостроительной политики, обеспечения благоприятной среды жизнедеятельности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населения;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Выявление проблем в поселении и поддержка предложений населения по их решению посредством внедрения проектов;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эффективности бюджетных расходов за счет вовлечения жителей в процесс принятия решений при формировании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проектов;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взаимодействия органов местного самоуправления поселения и населения, позволяющего осуществлять общественный контроль за результативностью и эффективностью расходования бюджетных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средств;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открытости деятельности органов местного самоуправления поселения.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159034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cap="none" dirty="0"/>
              <a:t>Л</a:t>
            </a:r>
            <a:r>
              <a:rPr lang="ru-RU" cap="none" dirty="0" smtClean="0"/>
              <a:t>окализация участка </a:t>
            </a:r>
            <a:br>
              <a:rPr lang="ru-RU" cap="none" dirty="0" smtClean="0"/>
            </a:br>
            <a:r>
              <a:rPr lang="ru-RU" cap="none" dirty="0" smtClean="0"/>
              <a:t>стелы «Защитникам  Отечества» </a:t>
            </a:r>
            <a:br>
              <a:rPr lang="ru-RU" cap="none" dirty="0" smtClean="0"/>
            </a:br>
            <a:r>
              <a:rPr lang="ru-RU" cap="none" dirty="0" smtClean="0"/>
              <a:t>на карте поселения</a:t>
            </a:r>
            <a:endParaRPr lang="ru-RU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28" y="2497024"/>
            <a:ext cx="7048555" cy="325732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21266" y="4125686"/>
            <a:ext cx="3533019" cy="16286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cap="none" dirty="0" smtClean="0"/>
              <a:t>        </a:t>
            </a:r>
            <a:r>
              <a:rPr lang="ru-RU" sz="1700" cap="none" dirty="0" smtClean="0">
                <a:latin typeface="Times New Roman" pitchFamily="18" charset="0"/>
                <a:cs typeface="Times New Roman" pitchFamily="18" charset="0"/>
              </a:rPr>
              <a:t>границы  стелы     </a:t>
            </a:r>
          </a:p>
          <a:p>
            <a:pPr algn="l"/>
            <a:r>
              <a:rPr lang="ru-RU" sz="17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cap="none" dirty="0" smtClean="0">
                <a:latin typeface="Times New Roman" pitchFamily="18" charset="0"/>
                <a:cs typeface="Times New Roman" pitchFamily="18" charset="0"/>
              </a:rPr>
              <a:t>              «Защитникам Отечества»</a:t>
            </a:r>
            <a:endParaRPr lang="ru-RU" sz="1700" cap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15125" y="4814831"/>
            <a:ext cx="566057" cy="250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90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81" y="252248"/>
            <a:ext cx="8610600" cy="1282262"/>
          </a:xfrm>
        </p:spPr>
        <p:txBody>
          <a:bodyPr>
            <a:normAutofit fontScale="90000"/>
          </a:bodyPr>
          <a:lstStyle/>
          <a:p>
            <a:r>
              <a:rPr lang="ru-RU" cap="none" dirty="0" smtClean="0"/>
              <a:t/>
            </a:r>
            <a:br>
              <a:rPr lang="ru-RU" cap="none" dirty="0" smtClean="0"/>
            </a:br>
            <a:r>
              <a:rPr lang="ru-RU" cap="none" dirty="0" smtClean="0"/>
              <a:t>Стела «Защитникам  Отечества» </a:t>
            </a:r>
            <a:br>
              <a:rPr lang="ru-RU" cap="none" dirty="0" smtClean="0"/>
            </a:br>
            <a:r>
              <a:rPr lang="ru-RU" cap="none" dirty="0" smtClean="0"/>
              <a:t>до реконструкции </a:t>
            </a:r>
            <a:br>
              <a:rPr lang="ru-RU" cap="none" dirty="0" smtClean="0"/>
            </a:br>
            <a:endParaRPr lang="ru-RU" cap="none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6" t="13497" b="34415"/>
          <a:stretch/>
        </p:blipFill>
        <p:spPr>
          <a:xfrm>
            <a:off x="1572737" y="1786759"/>
            <a:ext cx="5100205" cy="3699641"/>
          </a:xfrm>
          <a:effectLst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139" y="1797268"/>
            <a:ext cx="4918842" cy="368913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9852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0983" y="205073"/>
            <a:ext cx="8610600" cy="1293028"/>
          </a:xfrm>
        </p:spPr>
        <p:txBody>
          <a:bodyPr>
            <a:normAutofit/>
          </a:bodyPr>
          <a:lstStyle/>
          <a:p>
            <a:r>
              <a:rPr lang="ru-RU" sz="3600" cap="none" dirty="0" smtClean="0"/>
              <a:t>Эскиз стелы «Защитникам Отечества»</a:t>
            </a:r>
            <a:endParaRPr lang="ru-RU" sz="3600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23" y="1601131"/>
            <a:ext cx="8522099" cy="4793681"/>
          </a:xfrm>
        </p:spPr>
      </p:pic>
    </p:spTree>
    <p:extLst>
      <p:ext uri="{BB962C8B-B14F-4D97-AF65-F5344CB8AC3E}">
        <p14:creationId xmlns:p14="http://schemas.microsoft.com/office/powerpoint/2010/main" val="3045062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472" y="308675"/>
            <a:ext cx="8610600" cy="1015629"/>
          </a:xfrm>
        </p:spPr>
        <p:txBody>
          <a:bodyPr>
            <a:normAutofit/>
          </a:bodyPr>
          <a:lstStyle/>
          <a:p>
            <a:r>
              <a:rPr lang="ru-RU" sz="3600" cap="none" dirty="0"/>
              <a:t>Эскиз стелы «Защитникам Отечества»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744" y="1167925"/>
            <a:ext cx="5736828" cy="32269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1" t="20815" r="28462" b="34740"/>
          <a:stretch/>
        </p:blipFill>
        <p:spPr>
          <a:xfrm>
            <a:off x="5706533" y="3344333"/>
            <a:ext cx="5873338" cy="31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67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402772"/>
            <a:ext cx="10018713" cy="1567542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700" cap="none" dirty="0" smtClean="0"/>
              <a:t>Органами местного самоуправления было проведено множество мероприятий по обсуждению проектов благоустройства. Приняло </a:t>
            </a:r>
            <a:r>
              <a:rPr lang="ru-RU" sz="2700" dirty="0"/>
              <a:t>у</a:t>
            </a:r>
            <a:r>
              <a:rPr lang="ru-RU" sz="2700" cap="none" dirty="0" smtClean="0"/>
              <a:t>частие 219человек. Диалог получился свободным и открытым. </a:t>
            </a:r>
            <a:br>
              <a:rPr lang="ru-RU" sz="2700" cap="none" dirty="0" smtClean="0"/>
            </a:br>
            <a:r>
              <a:rPr lang="ru-RU" sz="2700" cap="none" dirty="0" smtClean="0"/>
              <a:t>Были созданы странички в социальных сетях, где размещалась вся необходимая и актуальная информация. </a:t>
            </a:r>
            <a:endParaRPr lang="ru-RU" sz="2700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56" y="2558144"/>
            <a:ext cx="6908801" cy="3886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3385457"/>
            <a:ext cx="4964830" cy="279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81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6823" y="342082"/>
            <a:ext cx="8610600" cy="1293028"/>
          </a:xfrm>
        </p:spPr>
        <p:txBody>
          <a:bodyPr>
            <a:normAutofit/>
          </a:bodyPr>
          <a:lstStyle/>
          <a:p>
            <a:r>
              <a:rPr lang="ru-RU" sz="2400" dirty="0"/>
              <a:t>Участие жителей в принятии решений в области градостроительной политики, обеспечения благоприятной среды жизнедеятельности населения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63" y="4120712"/>
            <a:ext cx="5342688" cy="25971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85" y="1599834"/>
            <a:ext cx="4969593" cy="241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70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00148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Безвозмездное участие граждан в субботниках</a:t>
            </a:r>
            <a:endParaRPr lang="ru-RU" sz="3600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781190" y="1825800"/>
            <a:ext cx="4755534" cy="57626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Очистка Стелы от снега в зимний период 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13" y="2540575"/>
            <a:ext cx="5360542" cy="2604888"/>
          </a:xfrm>
        </p:spPr>
      </p:pic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6872112" y="1860537"/>
            <a:ext cx="4622537" cy="57626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Санитарная очистка территории Стелы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112" y="2540574"/>
            <a:ext cx="4630912" cy="2604889"/>
          </a:xfrm>
        </p:spPr>
      </p:pic>
    </p:spTree>
    <p:extLst>
      <p:ext uri="{BB962C8B-B14F-4D97-AF65-F5344CB8AC3E}">
        <p14:creationId xmlns:p14="http://schemas.microsoft.com/office/powerpoint/2010/main" val="9184386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571</TotalTime>
  <Words>548</Words>
  <Application>Microsoft Office PowerPoint</Application>
  <PresentationFormat>Широкоэкранный</PresentationFormat>
  <Paragraphs>66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Corbel</vt:lpstr>
      <vt:lpstr>Times New Roman</vt:lpstr>
      <vt:lpstr>Wingdings</vt:lpstr>
      <vt:lpstr>Параллакс</vt:lpstr>
      <vt:lpstr>Муниципальное образование сельское поселение Алябьевский Советский район Ханты-Мансийский автономный округ-Югра</vt:lpstr>
      <vt:lpstr>Цель и задачи проекта</vt:lpstr>
      <vt:lpstr>Локализация участка  стелы «Защитникам  Отечества»  на карте поселения</vt:lpstr>
      <vt:lpstr> Стела «Защитникам  Отечества»  до реконструкции  </vt:lpstr>
      <vt:lpstr>Эскиз стелы «Защитникам Отечества»</vt:lpstr>
      <vt:lpstr>Эскиз стелы «Защитникам Отечества» </vt:lpstr>
      <vt:lpstr> Органами местного самоуправления было проведено множество мероприятий по обсуждению проектов благоустройства. Приняло участие 219человек. Диалог получился свободным и открытым.  Были созданы странички в социальных сетях, где размещалась вся необходимая и актуальная информация. </vt:lpstr>
      <vt:lpstr>Участие жителей в принятии решений в области градостроительной политики, обеспечения благоприятной среды жизнедеятельности населения</vt:lpstr>
      <vt:lpstr>Безвозмездное участие граждан в субботниках</vt:lpstr>
      <vt:lpstr>Этапы благоустройства  стелы «Защитникам Отечества»</vt:lpstr>
      <vt:lpstr>Стела «Защитникам  Отечества»  после реконструкции</vt:lpstr>
      <vt:lpstr>Освещение стелы «Защитникам Отечества»</vt:lpstr>
      <vt:lpstr>Общая стоимость выполненных работ по благоустройству стелы «Защитникам отечества» 500 000,00 рублей</vt:lpstr>
      <vt:lpstr>Показатели благоустройства территории сельского поселения, после реализации проекта, увеличились:</vt:lpstr>
      <vt:lpstr>Результаты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образование сельское поселение Алябьевский Советский район Ханты-Мансийский автономный округ-Югра</dc:title>
  <dc:creator>FIN</dc:creator>
  <cp:lastModifiedBy>FIN</cp:lastModifiedBy>
  <cp:revision>70</cp:revision>
  <cp:lastPrinted>2019-07-12T11:00:17Z</cp:lastPrinted>
  <dcterms:created xsi:type="dcterms:W3CDTF">2018-12-14T11:45:53Z</dcterms:created>
  <dcterms:modified xsi:type="dcterms:W3CDTF">2019-11-27T09:41:41Z</dcterms:modified>
</cp:coreProperties>
</file>