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45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5" r:id="rId6"/>
    <p:sldId id="267" r:id="rId7"/>
    <p:sldId id="266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870FD-1F85-469E-9A39-F4234367DB67}" type="datetimeFigureOut">
              <a:rPr lang="ru-RU" smtClean="0"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58A46-9E3D-4947-9AE0-3D856D1726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8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58A46-9E3D-4947-9AE0-3D856D1726D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89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A3120-F443-4440-A185-2619E76CB9EF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6A1F-E16E-4528-97D0-F07FD03DB797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14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8F050-E813-417A-B109-60936B225D62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5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7B774-6E3A-4AC6-AD4A-08F4290ACCAD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04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0F3AC-F225-4546-9606-EABBC164C997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760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A8CF-4E76-4431-8916-F457EE9711DA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06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1A72C-85CF-4FB8-AC22-2CC6904F6CF7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422B-5AEA-472B-ABFF-6AC766A23E98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0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6FFF9-095C-450D-A24B-DD3FAE289931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9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E65E33-60FD-45D1-B625-2864613901E2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1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098DD-F17F-4A52-993D-D1A02338F9B7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79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60E265-C1E0-41DA-A648-70EE94875ECD}" type="datetime1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79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1845734"/>
            <a:ext cx="9440333" cy="24045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«</a:t>
            </a:r>
            <a:r>
              <a:rPr lang="ru-RU" sz="4400" b="1" dirty="0">
                <a:solidFill>
                  <a:schemeClr val="tx1"/>
                </a:solidFill>
              </a:rPr>
              <a:t>Об утверждении проекта решения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«</a:t>
            </a:r>
            <a:r>
              <a:rPr lang="ru-RU" sz="4400" b="1" dirty="0">
                <a:solidFill>
                  <a:schemeClr val="tx1"/>
                </a:solidFill>
              </a:rPr>
              <a:t>О бюджете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сельского </a:t>
            </a:r>
            <a:r>
              <a:rPr lang="ru-RU" sz="4400" b="1" dirty="0">
                <a:solidFill>
                  <a:schemeClr val="tx1"/>
                </a:solidFill>
              </a:rPr>
              <a:t>поселения Алябьевский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на 2025 </a:t>
            </a:r>
            <a:r>
              <a:rPr lang="ru-RU" sz="4400" b="1" dirty="0">
                <a:solidFill>
                  <a:schemeClr val="tx1"/>
                </a:solidFill>
              </a:rPr>
              <a:t>год и на плановый период </a:t>
            </a:r>
            <a:r>
              <a:rPr lang="ru-RU" sz="4400" b="1" dirty="0" smtClean="0">
                <a:solidFill>
                  <a:schemeClr val="tx1"/>
                </a:solidFill>
              </a:rPr>
              <a:t/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2026 </a:t>
            </a:r>
            <a:r>
              <a:rPr lang="ru-RU" sz="4400" b="1" dirty="0">
                <a:solidFill>
                  <a:schemeClr val="tx1"/>
                </a:solidFill>
              </a:rPr>
              <a:t>и </a:t>
            </a:r>
            <a:r>
              <a:rPr lang="ru-RU" sz="4400" b="1" dirty="0" smtClean="0">
                <a:solidFill>
                  <a:schemeClr val="tx1"/>
                </a:solidFill>
              </a:rPr>
              <a:t>2027 </a:t>
            </a:r>
            <a:r>
              <a:rPr lang="ru-RU" sz="4400" b="1" dirty="0">
                <a:solidFill>
                  <a:schemeClr val="tx1"/>
                </a:solidFill>
              </a:rPr>
              <a:t>годов»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38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795867"/>
            <a:ext cx="10058400" cy="941493"/>
          </a:xfrm>
        </p:spPr>
        <p:txBody>
          <a:bodyPr anchor="t"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Резервный </a:t>
            </a:r>
            <a:r>
              <a:rPr lang="ru-RU" sz="3600" b="1" dirty="0" smtClean="0">
                <a:solidFill>
                  <a:schemeClr val="tx1"/>
                </a:solidFill>
              </a:rPr>
              <a:t>фонд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75298" y="2345152"/>
            <a:ext cx="133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538035"/>
              </p:ext>
            </p:extLst>
          </p:nvPr>
        </p:nvGraphicFramePr>
        <p:xfrm>
          <a:off x="1236134" y="2014312"/>
          <a:ext cx="9919546" cy="3716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719"/>
                <a:gridCol w="4126281"/>
                <a:gridCol w="1625600"/>
                <a:gridCol w="1693334"/>
                <a:gridCol w="1774612"/>
              </a:tblGrid>
              <a:tr h="352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5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Расчетная база (общий объем расходов бюджета)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50 063,9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47 476,7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48 054,8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6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Предельный объем резервного фонда (не более 3%)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1 501,9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1 424,3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1 441,6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053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резервного фонда по решению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6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Превышение ограничения, установленного статьей 81 БК РФ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59292" y="1644980"/>
            <a:ext cx="1394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21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885216"/>
            <a:ext cx="10571998" cy="97276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Основные </a:t>
            </a:r>
            <a:r>
              <a:rPr lang="ru-RU" sz="2800" b="1" dirty="0">
                <a:solidFill>
                  <a:schemeClr val="tx1"/>
                </a:solidFill>
              </a:rPr>
              <a:t>параметры бюджета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сельского </a:t>
            </a:r>
            <a:r>
              <a:rPr lang="ru-RU" sz="2800" b="1" dirty="0">
                <a:solidFill>
                  <a:schemeClr val="tx1"/>
                </a:solidFill>
              </a:rPr>
              <a:t>поселения </a:t>
            </a:r>
            <a:r>
              <a:rPr lang="ru-RU" sz="2800" b="1" dirty="0" smtClean="0">
                <a:solidFill>
                  <a:schemeClr val="tx1"/>
                </a:solidFill>
              </a:rPr>
              <a:t>Алябьевский  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на </a:t>
            </a:r>
            <a:r>
              <a:rPr lang="ru-RU" sz="2800" b="1" dirty="0" smtClean="0">
                <a:solidFill>
                  <a:schemeClr val="tx1"/>
                </a:solidFill>
              </a:rPr>
              <a:t>2025 </a:t>
            </a:r>
            <a:r>
              <a:rPr lang="ru-RU" sz="2800" b="1" dirty="0">
                <a:solidFill>
                  <a:schemeClr val="tx1"/>
                </a:solidFill>
              </a:rPr>
              <a:t>год и на плановый период </a:t>
            </a:r>
            <a:r>
              <a:rPr lang="ru-RU" sz="2800" b="1" dirty="0" smtClean="0">
                <a:solidFill>
                  <a:schemeClr val="tx1"/>
                </a:solidFill>
              </a:rPr>
              <a:t>2026 </a:t>
            </a:r>
            <a:r>
              <a:rPr lang="ru-RU" sz="2800" b="1" dirty="0">
                <a:solidFill>
                  <a:schemeClr val="tx1"/>
                </a:solidFill>
              </a:rPr>
              <a:t>и </a:t>
            </a:r>
            <a:r>
              <a:rPr lang="ru-RU" sz="2800" b="1" dirty="0" smtClean="0">
                <a:solidFill>
                  <a:schemeClr val="tx1"/>
                </a:solidFill>
              </a:rPr>
              <a:t>2027 </a:t>
            </a:r>
            <a:r>
              <a:rPr lang="ru-RU" sz="2800" b="1" dirty="0">
                <a:solidFill>
                  <a:schemeClr val="tx1"/>
                </a:solidFill>
              </a:rPr>
              <a:t>годов</a:t>
            </a:r>
            <a:r>
              <a:rPr lang="ru-RU" sz="2400" dirty="0">
                <a:solidFill>
                  <a:srgbClr val="002060"/>
                </a:solidFill>
              </a:rPr>
              <a:t/>
            </a:r>
            <a:br>
              <a:rPr lang="ru-RU" sz="2400" dirty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125063"/>
              </p:ext>
            </p:extLst>
          </p:nvPr>
        </p:nvGraphicFramePr>
        <p:xfrm>
          <a:off x="1159931" y="1958139"/>
          <a:ext cx="10033001" cy="376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206"/>
                <a:gridCol w="1238157"/>
                <a:gridCol w="1395382"/>
                <a:gridCol w="1365904"/>
                <a:gridCol w="1434689"/>
                <a:gridCol w="1719663"/>
              </a:tblGrid>
              <a:tr h="3585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год (отчет)</a:t>
                      </a: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год (решение)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Проект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4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9525" marR="9525" marT="9525" marB="0" anchor="b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Доходы, тыс. рублей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48 787,0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50 311,2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50 063,9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47 476,7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48 054,8</a:t>
                      </a:r>
                    </a:p>
                  </a:txBody>
                  <a:tcPr marL="9525" marR="9525" marT="9525" marB="0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% к 2023 году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% к 2024 году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9525" marR="9525" marT="9525" marB="0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тыс. рублей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48 611,9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51 214,3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50 063,9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47 476,7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48 054,8</a:t>
                      </a:r>
                    </a:p>
                  </a:txBody>
                  <a:tcPr marL="9525" marR="9525" marT="9525" marB="0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% к 2023 году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98,9</a:t>
                      </a:r>
                    </a:p>
                  </a:txBody>
                  <a:tcPr marL="9525" marR="9525" marT="9525" marB="0"/>
                </a:tc>
              </a:tr>
              <a:tr h="358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% к 2024 году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93,8</a:t>
                      </a:r>
                    </a:p>
                  </a:txBody>
                  <a:tcPr marL="9525" marR="9525" marT="9525" marB="0"/>
                </a:tc>
              </a:tr>
              <a:tr h="59847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Дефицит (-), профицит (+), тыс.рублей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175,1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-903,1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3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9554" y="678041"/>
            <a:ext cx="8596668" cy="878606"/>
          </a:xfrm>
        </p:spPr>
        <p:txBody>
          <a:bodyPr>
            <a:noAutofit/>
          </a:bodyPr>
          <a:lstStyle/>
          <a:p>
            <a:pPr algn="ctr"/>
            <a:r>
              <a:rPr lang="x-none" sz="2800" b="1" dirty="0">
                <a:solidFill>
                  <a:schemeClr val="tx1"/>
                </a:solidFill>
              </a:rPr>
              <a:t>Структура налоговых доходов </a:t>
            </a:r>
            <a:r>
              <a:rPr lang="x-none" sz="2800" b="1" dirty="0" smtClean="0">
                <a:solidFill>
                  <a:schemeClr val="tx1"/>
                </a:solidFill>
              </a:rPr>
              <a:t>бюджета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x-none" sz="2800" b="1" dirty="0" smtClean="0">
                <a:solidFill>
                  <a:schemeClr val="tx1"/>
                </a:solidFill>
              </a:rPr>
              <a:t>сельского </a:t>
            </a:r>
            <a:r>
              <a:rPr lang="x-none" sz="2800" b="1" dirty="0">
                <a:solidFill>
                  <a:schemeClr val="tx1"/>
                </a:solidFill>
              </a:rPr>
              <a:t>поселения </a:t>
            </a:r>
            <a:r>
              <a:rPr lang="x-none" sz="2800" b="1" dirty="0" smtClean="0">
                <a:solidFill>
                  <a:schemeClr val="tx1"/>
                </a:solidFill>
              </a:rPr>
              <a:t>Алябьевский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x-none" sz="2800" b="1" dirty="0" smtClean="0">
                <a:solidFill>
                  <a:schemeClr val="tx1"/>
                </a:solidFill>
              </a:rPr>
              <a:t>в </a:t>
            </a:r>
            <a:r>
              <a:rPr lang="x-none" sz="2800" b="1" dirty="0">
                <a:solidFill>
                  <a:schemeClr val="tx1"/>
                </a:solidFill>
              </a:rPr>
              <a:t>202</a:t>
            </a:r>
            <a:r>
              <a:rPr lang="ru-RU" sz="2800" b="1" dirty="0">
                <a:solidFill>
                  <a:schemeClr val="tx1"/>
                </a:solidFill>
              </a:rPr>
              <a:t>5</a:t>
            </a:r>
            <a:r>
              <a:rPr lang="x-none" sz="2800" b="1" dirty="0">
                <a:solidFill>
                  <a:schemeClr val="tx1"/>
                </a:solidFill>
              </a:rPr>
              <a:t> году и на плановый период 202</a:t>
            </a:r>
            <a:r>
              <a:rPr lang="ru-RU" sz="2800" b="1" dirty="0">
                <a:solidFill>
                  <a:schemeClr val="tx1"/>
                </a:solidFill>
              </a:rPr>
              <a:t>6</a:t>
            </a:r>
            <a:r>
              <a:rPr lang="x-none" sz="2800" b="1" dirty="0">
                <a:solidFill>
                  <a:schemeClr val="tx1"/>
                </a:solidFill>
              </a:rPr>
              <a:t> – 202</a:t>
            </a:r>
            <a:r>
              <a:rPr lang="ru-RU" sz="2800" b="1" dirty="0">
                <a:solidFill>
                  <a:schemeClr val="tx1"/>
                </a:solidFill>
              </a:rPr>
              <a:t>7</a:t>
            </a:r>
            <a:r>
              <a:rPr lang="x-none" sz="2800" b="1" dirty="0">
                <a:solidFill>
                  <a:schemeClr val="tx1"/>
                </a:solidFill>
              </a:rPr>
              <a:t> годов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44424" y="2116482"/>
            <a:ext cx="862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52454"/>
              </p:ext>
            </p:extLst>
          </p:nvPr>
        </p:nvGraphicFramePr>
        <p:xfrm>
          <a:off x="1227668" y="1990156"/>
          <a:ext cx="9914465" cy="4248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9172"/>
                <a:gridCol w="923055"/>
                <a:gridCol w="979815"/>
                <a:gridCol w="979815"/>
                <a:gridCol w="1111946"/>
                <a:gridCol w="1111946"/>
                <a:gridCol w="1018896"/>
                <a:gridCol w="1018896"/>
                <a:gridCol w="790924"/>
              </a:tblGrid>
              <a:tr h="2763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5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оценка, 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уд.вес,%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уд.вес, %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5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4 560,00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4 900,00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5 280,00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5 490,00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25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 по подакцизным товарам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3 148,80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3 538,00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3 612,00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3 612,00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52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Единый сельскохозяйственный налог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12,6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1 378,00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Транспортный налог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7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560,00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63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870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налоговых доходов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8 595,80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9 894,00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10 927,00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11 137,00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77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187" y="719562"/>
            <a:ext cx="10571998" cy="91450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Структура неналоговых доходов бюджета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сельского </a:t>
            </a:r>
            <a:r>
              <a:rPr lang="ru-RU" sz="2800" b="1" dirty="0">
                <a:solidFill>
                  <a:schemeClr val="tx1"/>
                </a:solidFill>
              </a:rPr>
              <a:t>поселения Алябьевский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в </a:t>
            </a:r>
            <a:r>
              <a:rPr lang="ru-RU" sz="2800" b="1" dirty="0">
                <a:solidFill>
                  <a:schemeClr val="tx1"/>
                </a:solidFill>
              </a:rPr>
              <a:t>2024 году и на плановый период 2025 – 2027 годы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17974" y="1985810"/>
            <a:ext cx="862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96841"/>
              </p:ext>
            </p:extLst>
          </p:nvPr>
        </p:nvGraphicFramePr>
        <p:xfrm>
          <a:off x="1202266" y="1920203"/>
          <a:ext cx="9965266" cy="3932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7467"/>
                <a:gridCol w="982134"/>
                <a:gridCol w="838200"/>
                <a:gridCol w="880533"/>
                <a:gridCol w="702733"/>
                <a:gridCol w="846667"/>
                <a:gridCol w="702733"/>
                <a:gridCol w="829734"/>
                <a:gridCol w="74506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5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оценка, тыс.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уд.вес, 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уд.вес,%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тыс. руб.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уд.вес, %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1166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получаемые в виде арендной платы, а так же средства от продажи права на заключение договоров аренды за земли, находящиеся в собственности сельских поселений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726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поступления от использования имущества, находящегося в собственности сельских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поселений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140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431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квартир, находящихся в собственности сельских поселений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215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Инициативные платежи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179,40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ctr"/>
                </a:tc>
              </a:tr>
              <a:tr h="3293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неналоговых доходов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1 503,90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631,00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861,00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861,00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597" marR="48597" marT="0" marB="0" anchor="b"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187" y="719562"/>
            <a:ext cx="10571998" cy="8806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Межбюджетные трансферты,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получаемые </a:t>
            </a:r>
            <a:r>
              <a:rPr lang="ru-RU" sz="2800" b="1" dirty="0">
                <a:solidFill>
                  <a:schemeClr val="tx1"/>
                </a:solidFill>
              </a:rPr>
              <a:t>из федерального бюджета,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бюджета </a:t>
            </a:r>
            <a:r>
              <a:rPr lang="ru-RU" sz="2800" b="1" dirty="0">
                <a:solidFill>
                  <a:schemeClr val="tx1"/>
                </a:solidFill>
              </a:rPr>
              <a:t>Ханты-Мансийского автономного округа – Югры и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бюджета </a:t>
            </a:r>
            <a:r>
              <a:rPr lang="ru-RU" sz="2800" b="1" dirty="0">
                <a:solidFill>
                  <a:schemeClr val="tx1"/>
                </a:solidFill>
              </a:rPr>
              <a:t>Советского района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517974" y="1985810"/>
            <a:ext cx="862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520719"/>
              </p:ext>
            </p:extLst>
          </p:nvPr>
        </p:nvGraphicFramePr>
        <p:xfrm>
          <a:off x="1202266" y="1879599"/>
          <a:ext cx="9931401" cy="3970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2296"/>
                <a:gridCol w="1582811"/>
                <a:gridCol w="1583826"/>
                <a:gridCol w="1583826"/>
                <a:gridCol w="1438642"/>
              </a:tblGrid>
              <a:tr h="25766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6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46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сельских поселений на выравнивание  бюджетной обеспеченности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13 850,60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15 079,60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15 073,60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15 243,40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928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сельских поселений на государственную регистрацию актов гражданского состояния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79,60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910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700,50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903,40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937,70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46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25 459,50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23 638,90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19 711,70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19 875,69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5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неналоговых доходов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40 090,20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39 538,90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35 688,70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36 056,79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5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4746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Основные характеристики по расходам бюджета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сельского </a:t>
            </a:r>
            <a:r>
              <a:rPr lang="ru-RU" sz="2800" b="1" dirty="0">
                <a:solidFill>
                  <a:schemeClr val="tx1"/>
                </a:solidFill>
              </a:rPr>
              <a:t>поселения Алябьевский </a:t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на 2025 год и на плановый период 2026 и 2027 </a:t>
            </a:r>
            <a:r>
              <a:rPr lang="ru-RU" sz="2800" b="1" dirty="0" smtClean="0">
                <a:solidFill>
                  <a:schemeClr val="tx1"/>
                </a:solidFill>
              </a:rPr>
              <a:t>годов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98299"/>
              </p:ext>
            </p:extLst>
          </p:nvPr>
        </p:nvGraphicFramePr>
        <p:xfrm>
          <a:off x="1244599" y="1998134"/>
          <a:ext cx="9911081" cy="3132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7613"/>
                <a:gridCol w="1905794"/>
                <a:gridCol w="1905794"/>
                <a:gridCol w="1295940"/>
                <a:gridCol w="1295940"/>
              </a:tblGrid>
              <a:tr h="29647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6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(решение)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4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– всего тыс. рублей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51 214,30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50 063,90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47 476,70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48 054,80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53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Расходные обязательства, тыс. рублей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50 063,90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47 476,70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48 054,80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8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Условно-утверждаемые расходы, тыс. рублей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1 186,9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2 402,7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64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расходов к предыдущему году (тыс. рублей)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-1 150,40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-2 587,20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578,10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29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 расходов к уровню предыдущего года (%)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-2,25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-5,17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59292" y="1631435"/>
            <a:ext cx="1394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59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187" y="719562"/>
            <a:ext cx="10571998" cy="90603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Структура расходов бюджета сельского поселения Алябьевский по разделам классификации расходов бюджетов на 2024 год и на плановый период 2025 </a:t>
            </a:r>
            <a:r>
              <a:rPr lang="ru-RU" sz="2800" b="1" dirty="0" smtClean="0">
                <a:solidFill>
                  <a:schemeClr val="tx1"/>
                </a:solidFill>
              </a:rPr>
              <a:t>– 2027 годов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17974" y="1985810"/>
            <a:ext cx="862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950180"/>
              </p:ext>
            </p:extLst>
          </p:nvPr>
        </p:nvGraphicFramePr>
        <p:xfrm>
          <a:off x="1202264" y="1879599"/>
          <a:ext cx="9931402" cy="4182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5803"/>
                <a:gridCol w="880533"/>
                <a:gridCol w="914400"/>
                <a:gridCol w="889000"/>
                <a:gridCol w="821267"/>
                <a:gridCol w="872066"/>
                <a:gridCol w="762000"/>
                <a:gridCol w="795867"/>
                <a:gridCol w="770466"/>
              </a:tblGrid>
              <a:tr h="29112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23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объёме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объёме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объёме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в общем объёме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688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условно утвержденных расходов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818,8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50 063,9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46 289,8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45 652,1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2965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16 315,0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15 932,0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15 378,3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15 456,4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1568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700,5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820,4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937,7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49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02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5 068,8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4 363,0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4 678,0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4 678,0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02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6 362,9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5 777,7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3 773,0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3 773,0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02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10 682,2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11 336,7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9 895,0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9 945,0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02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479,4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465,8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421,1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  <a:tr h="30232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12 007,7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11 261,6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10 865,0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4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10 065,0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4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584201"/>
            <a:ext cx="10571998" cy="10244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Дефицит местного </a:t>
            </a:r>
            <a:r>
              <a:rPr lang="ru-RU" sz="3600" b="1" dirty="0" smtClean="0">
                <a:solidFill>
                  <a:schemeClr val="tx1"/>
                </a:solidFill>
              </a:rPr>
              <a:t>бюджета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840432" y="1897212"/>
            <a:ext cx="133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42791"/>
              </p:ext>
            </p:extLst>
          </p:nvPr>
        </p:nvGraphicFramePr>
        <p:xfrm>
          <a:off x="1202268" y="1985027"/>
          <a:ext cx="9974812" cy="4311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229"/>
                <a:gridCol w="5247374"/>
                <a:gridCol w="1388103"/>
                <a:gridCol w="1270518"/>
                <a:gridCol w="1250588"/>
              </a:tblGrid>
              <a:tr h="2319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9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2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Расчетная база (доходы бюджета)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10 525,0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3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расчетной базы на НДФЛ по дополнительному нормативу отчислений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2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расчетная база (1-2)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10 525,0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2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Ограничение по дефициту (3*5%)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638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бюджетного кредита, увеличивающий предельный объем муниципального долга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02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от продажи акций и иных форм участия в капитале, увеличивающие предельный объем муниципального долга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95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 по учету средств бюджета, увеличивающие предельный объем муниципального долга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05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возможный предельный объем дефицита (4+5+6+7)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599,9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23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дефицита по проекту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1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Превышение ограничения, установленного ч. 3 ст. 92.1 БК РФ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0458" y="1674907"/>
            <a:ext cx="1394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6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1700" y="635001"/>
            <a:ext cx="8596668" cy="9990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Муниципальный </a:t>
            </a:r>
            <a:r>
              <a:rPr lang="ru-RU" sz="3600" b="1" dirty="0" smtClean="0">
                <a:solidFill>
                  <a:schemeClr val="tx1"/>
                </a:solidFill>
              </a:rPr>
              <a:t>долг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994126" y="1845114"/>
            <a:ext cx="1336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тыс. рублей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790630"/>
              </p:ext>
            </p:extLst>
          </p:nvPr>
        </p:nvGraphicFramePr>
        <p:xfrm>
          <a:off x="1202267" y="2003399"/>
          <a:ext cx="9948335" cy="421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5066"/>
                <a:gridCol w="5769235"/>
                <a:gridCol w="1271570"/>
                <a:gridCol w="1081232"/>
                <a:gridCol w="1081232"/>
              </a:tblGrid>
              <a:tr h="2647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53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5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Расчетная база (доходы бюджета)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10 525,0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23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расчетной базы на НДФЛ по дополнительному нормативу отчислений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753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расчетная база (1-2)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10 525,0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11 788,0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11 998,0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11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Предельный объем муниципального долга (3*50%)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5 262,4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5 894,0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5 999,0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92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муниципального долга по бюджетному кредиту, увеличивающий предельный объем муниципального долга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23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возможный предельный объем муниципального долга (4+5)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5 262,4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5 894,0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5 999,0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Верхний предел на конец года (в том же объеме (стр.6))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5 262,4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5 894,0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5 999,0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11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муниципального долга по решению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32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Верхний предел муниципального долга по решению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235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Превышение ограничения, установленного ч. 3 и ч. 6 ст. 107 БК РФ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59292" y="1660448"/>
            <a:ext cx="1394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тыс. рублей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30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472</TotalTime>
  <Words>1194</Words>
  <Application>Microsoft Office PowerPoint</Application>
  <PresentationFormat>Широкоэкранный</PresentationFormat>
  <Paragraphs>538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Times New Roman</vt:lpstr>
      <vt:lpstr>Ретро</vt:lpstr>
      <vt:lpstr>«Об утверждении проекта решения  «О бюджете  сельского поселения Алябьевский  на 2025 год и на плановый период  2026 и 2027 годов» </vt:lpstr>
      <vt:lpstr>Основные параметры бюджета  сельского поселения Алябьевский   на 2025 год и на плановый период 2026 и 2027 годов </vt:lpstr>
      <vt:lpstr>Структура налоговых доходов бюджета  сельского поселения Алябьевский  в 2025 году и на плановый период 2026 – 2027 годов </vt:lpstr>
      <vt:lpstr>Структура неналоговых доходов бюджета  сельского поселения Алябьевский  в 2024 году и на плановый период 2025 – 2027 годы</vt:lpstr>
      <vt:lpstr>Межбюджетные трансферты,  получаемые из федерального бюджета,  бюджета Ханты-Мансийского автономного округа – Югры и  бюджета Советского района</vt:lpstr>
      <vt:lpstr>Основные характеристики по расходам бюджета  сельского поселения Алябьевский  на 2025 год и на плановый период 2026 и 2027 годов</vt:lpstr>
      <vt:lpstr>Структура расходов бюджета сельского поселения Алябьевский по разделам классификации расходов бюджетов на 2024 год и на плановый период 2025 – 2027 годов</vt:lpstr>
      <vt:lpstr>Дефицит местного бюджета</vt:lpstr>
      <vt:lpstr>Муниципальный долг</vt:lpstr>
      <vt:lpstr>Резервный фонд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проекту решения «Об утверждении проекта решения «О бюджете сельского поселения Алябьевский на 2019 год и на плановый период 2020 и 2021 годов»</dc:title>
  <dc:creator>FIN</dc:creator>
  <cp:lastModifiedBy>FIN</cp:lastModifiedBy>
  <cp:revision>47</cp:revision>
  <dcterms:created xsi:type="dcterms:W3CDTF">2018-12-03T04:05:05Z</dcterms:created>
  <dcterms:modified xsi:type="dcterms:W3CDTF">2024-11-18T09:42:42Z</dcterms:modified>
</cp:coreProperties>
</file>